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charts/chart2.xml" ContentType="application/vnd.openxmlformats-officedocument.drawingml.chart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activeX/activeX1.xml" ContentType="application/vnd.ms-office.activeX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5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charts/chart6.xml" ContentType="application/vnd.openxmlformats-officedocument.drawingml.chart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activeX/activeX2.xml" ContentType="application/vnd.ms-office.activeX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761" r:id="rId3"/>
    <p:sldMasterId id="2147483765" r:id="rId4"/>
    <p:sldMasterId id="2147483772" r:id="rId5"/>
    <p:sldMasterId id="2147483779" r:id="rId6"/>
    <p:sldMasterId id="2147483786" r:id="rId7"/>
    <p:sldMasterId id="2147483792" r:id="rId8"/>
    <p:sldMasterId id="2147483801" r:id="rId9"/>
  </p:sldMasterIdLst>
  <p:notesMasterIdLst>
    <p:notesMasterId r:id="rId56"/>
  </p:notesMasterIdLst>
  <p:sldIdLst>
    <p:sldId id="450" r:id="rId10"/>
    <p:sldId id="282" r:id="rId11"/>
    <p:sldId id="283" r:id="rId12"/>
    <p:sldId id="509" r:id="rId13"/>
    <p:sldId id="516" r:id="rId14"/>
    <p:sldId id="494" r:id="rId15"/>
    <p:sldId id="495" r:id="rId16"/>
    <p:sldId id="496" r:id="rId17"/>
    <p:sldId id="497" r:id="rId18"/>
    <p:sldId id="469" r:id="rId19"/>
    <p:sldId id="470" r:id="rId20"/>
    <p:sldId id="507" r:id="rId21"/>
    <p:sldId id="498" r:id="rId22"/>
    <p:sldId id="499" r:id="rId23"/>
    <p:sldId id="427" r:id="rId24"/>
    <p:sldId id="471" r:id="rId25"/>
    <p:sldId id="472" r:id="rId26"/>
    <p:sldId id="473" r:id="rId27"/>
    <p:sldId id="474" r:id="rId28"/>
    <p:sldId id="475" r:id="rId29"/>
    <p:sldId id="486" r:id="rId30"/>
    <p:sldId id="488" r:id="rId31"/>
    <p:sldId id="487" r:id="rId32"/>
    <p:sldId id="489" r:id="rId33"/>
    <p:sldId id="500" r:id="rId34"/>
    <p:sldId id="501" r:id="rId35"/>
    <p:sldId id="453" r:id="rId36"/>
    <p:sldId id="476" r:id="rId37"/>
    <p:sldId id="454" r:id="rId38"/>
    <p:sldId id="477" r:id="rId39"/>
    <p:sldId id="478" r:id="rId40"/>
    <p:sldId id="502" r:id="rId41"/>
    <p:sldId id="503" r:id="rId42"/>
    <p:sldId id="479" r:id="rId43"/>
    <p:sldId id="480" r:id="rId44"/>
    <p:sldId id="490" r:id="rId45"/>
    <p:sldId id="481" r:id="rId46"/>
    <p:sldId id="482" r:id="rId47"/>
    <p:sldId id="504" r:id="rId48"/>
    <p:sldId id="505" r:id="rId49"/>
    <p:sldId id="508" r:id="rId50"/>
    <p:sldId id="345" r:id="rId51"/>
    <p:sldId id="511" r:id="rId52"/>
    <p:sldId id="512" r:id="rId53"/>
    <p:sldId id="513" r:id="rId54"/>
    <p:sldId id="514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67DBAF-821A-43FA-8E8E-EE2910C2EBED}">
          <p14:sldIdLst>
            <p14:sldId id="450"/>
            <p14:sldId id="282"/>
            <p14:sldId id="283"/>
            <p14:sldId id="509"/>
            <p14:sldId id="516"/>
            <p14:sldId id="494"/>
            <p14:sldId id="495"/>
            <p14:sldId id="496"/>
            <p14:sldId id="497"/>
            <p14:sldId id="469"/>
            <p14:sldId id="470"/>
            <p14:sldId id="507"/>
            <p14:sldId id="498"/>
            <p14:sldId id="499"/>
            <p14:sldId id="427"/>
            <p14:sldId id="471"/>
            <p14:sldId id="472"/>
            <p14:sldId id="473"/>
            <p14:sldId id="474"/>
            <p14:sldId id="475"/>
            <p14:sldId id="486"/>
            <p14:sldId id="488"/>
            <p14:sldId id="487"/>
            <p14:sldId id="489"/>
            <p14:sldId id="500"/>
            <p14:sldId id="501"/>
            <p14:sldId id="453"/>
            <p14:sldId id="476"/>
            <p14:sldId id="454"/>
            <p14:sldId id="477"/>
            <p14:sldId id="478"/>
            <p14:sldId id="502"/>
            <p14:sldId id="503"/>
            <p14:sldId id="479"/>
            <p14:sldId id="480"/>
            <p14:sldId id="490"/>
            <p14:sldId id="481"/>
            <p14:sldId id="482"/>
            <p14:sldId id="504"/>
            <p14:sldId id="505"/>
            <p14:sldId id="508"/>
            <p14:sldId id="345"/>
          </p14:sldIdLst>
        </p14:section>
        <p14:section name="Leaderboards" id="{07A6571B-9B2A-4A4E-8749-C5332621CD86}">
          <p14:sldIdLst>
            <p14:sldId id="511"/>
            <p14:sldId id="512"/>
            <p14:sldId id="513"/>
          </p14:sldIdLst>
        </p14:section>
        <p14:section name="Whiteboard" id="{CA4BD5C4-D838-4B81-B5B0-CFDB908C4C9D}">
          <p14:sldIdLst>
            <p14:sldId id="5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9966"/>
    <a:srgbClr val="01133B"/>
    <a:srgbClr val="00133B"/>
    <a:srgbClr val="001650"/>
    <a:srgbClr val="00164D"/>
    <a:srgbClr val="471209"/>
    <a:srgbClr val="2B430D"/>
    <a:srgbClr val="001750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06" autoAdjust="0"/>
    <p:restoredTop sz="94624" autoAdjust="0"/>
  </p:normalViewPr>
  <p:slideViewPr>
    <p:cSldViewPr snapToGrid="0">
      <p:cViewPr varScale="1">
        <p:scale>
          <a:sx n="110" d="100"/>
          <a:sy n="110" d="100"/>
        </p:scale>
        <p:origin x="4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4996176"/>
        <c:axId val="824995784"/>
        <c:axId val="712185384"/>
      </c:bar3DChart>
      <c:catAx>
        <c:axId val="8249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4995784"/>
        <c:crosses val="autoZero"/>
        <c:auto val="1"/>
        <c:lblAlgn val="ctr"/>
        <c:lblOffset val="100"/>
        <c:noMultiLvlLbl val="0"/>
      </c:catAx>
      <c:valAx>
        <c:axId val="824995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4996176"/>
        <c:crosses val="autoZero"/>
        <c:crossBetween val="between"/>
      </c:valAx>
      <c:serAx>
        <c:axId val="712185384"/>
        <c:scaling>
          <c:orientation val="minMax"/>
        </c:scaling>
        <c:delete val="0"/>
        <c:axPos val="b"/>
        <c:majorTickMark val="out"/>
        <c:minorTickMark val="none"/>
        <c:tickLblPos val="nextTo"/>
        <c:crossAx val="82499578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4996960"/>
        <c:axId val="818158728"/>
        <c:axId val="627913272"/>
      </c:bar3DChart>
      <c:catAx>
        <c:axId val="82499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8158728"/>
        <c:crosses val="autoZero"/>
        <c:auto val="1"/>
        <c:lblAlgn val="ctr"/>
        <c:lblOffset val="100"/>
        <c:noMultiLvlLbl val="0"/>
      </c:catAx>
      <c:valAx>
        <c:axId val="818158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4996960"/>
        <c:crosses val="autoZero"/>
        <c:crossBetween val="between"/>
      </c:valAx>
      <c:serAx>
        <c:axId val="627913272"/>
        <c:scaling>
          <c:orientation val="minMax"/>
        </c:scaling>
        <c:delete val="0"/>
        <c:axPos val="b"/>
        <c:majorTickMark val="out"/>
        <c:minorTickMark val="none"/>
        <c:tickLblPos val="nextTo"/>
        <c:crossAx val="81815872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A.</c:v>
                </c:pt>
                <c:pt idx="1">
                  <c:v>B.</c:v>
                </c:pt>
                <c:pt idx="2">
                  <c:v>C.</c:v>
                </c:pt>
                <c:pt idx="3">
                  <c:v>D.</c:v>
                </c:pt>
              </c:strCache>
            </c:strRef>
          </c:cat>
          <c:val>
            <c:numRef>
              <c:f>Sheet1!$B$1:$B$4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9695472"/>
        <c:axId val="869694296"/>
        <c:axId val="0"/>
      </c:bar3DChart>
      <c:catAx>
        <c:axId val="86969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869694296"/>
        <c:crosses val="autoZero"/>
        <c:auto val="1"/>
        <c:lblAlgn val="ctr"/>
        <c:lblOffset val="100"/>
        <c:noMultiLvlLbl val="0"/>
      </c:catAx>
      <c:valAx>
        <c:axId val="869694296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869695472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A.</c:v>
                </c:pt>
                <c:pt idx="1">
                  <c:v>B.</c:v>
                </c:pt>
              </c:strCache>
            </c:strRef>
          </c:cat>
          <c:val>
            <c:numRef>
              <c:f>Sheet1!$B$1:$B$2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0885072"/>
        <c:axId val="740884680"/>
        <c:axId val="0"/>
      </c:bar3DChart>
      <c:catAx>
        <c:axId val="74088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740884680"/>
        <c:crosses val="autoZero"/>
        <c:auto val="1"/>
        <c:lblAlgn val="ctr"/>
        <c:lblOffset val="100"/>
        <c:noMultiLvlLbl val="0"/>
      </c:catAx>
      <c:valAx>
        <c:axId val="740884680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740885072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A.</c:v>
                </c:pt>
                <c:pt idx="1">
                  <c:v>B.</c:v>
                </c:pt>
              </c:strCache>
            </c:strRef>
          </c:cat>
          <c:val>
            <c:numRef>
              <c:f>Sheet1!$B$1:$B$2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4995392"/>
        <c:axId val="824995000"/>
        <c:axId val="0"/>
      </c:bar3DChart>
      <c:catAx>
        <c:axId val="82499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824995000"/>
        <c:crosses val="autoZero"/>
        <c:auto val="1"/>
        <c:lblAlgn val="ctr"/>
        <c:lblOffset val="100"/>
        <c:noMultiLvlLbl val="0"/>
      </c:catAx>
      <c:valAx>
        <c:axId val="824995000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824995392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xMode val="edge"/>
          <c:yMode val="edge"/>
          <c:x val="8.3333333333333332E-3"/>
          <c:y val="7.160493827160494E-2"/>
          <c:w val="0.9916666666666667"/>
          <c:h val="0.759592495382521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</c:f>
              <c:strCache>
                <c:ptCount val="2"/>
                <c:pt idx="0">
                  <c:v>A.</c:v>
                </c:pt>
                <c:pt idx="1">
                  <c:v>B.</c:v>
                </c:pt>
              </c:strCache>
            </c:strRef>
          </c:cat>
          <c:val>
            <c:numRef>
              <c:f>Sheet1!$B$1:$B$2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4996568"/>
        <c:axId val="483749784"/>
        <c:axId val="0"/>
      </c:bar3DChart>
      <c:catAx>
        <c:axId val="824996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483749784"/>
        <c:crosses val="autoZero"/>
        <c:auto val="1"/>
        <c:lblAlgn val="ctr"/>
        <c:lblOffset val="100"/>
        <c:noMultiLvlLbl val="0"/>
      </c:catAx>
      <c:valAx>
        <c:axId val="483749784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824996568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F0DC5-A4C4-49D1-AE61-8C57030CB957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8CA9-5EB2-4CC6-9059-6E47E488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0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5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../slides/slide43.xml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44.xml"/><Relationship Id="rId5" Type="http://schemas.openxmlformats.org/officeDocument/2006/relationships/image" Target="../media/image10.png"/><Relationship Id="rId4" Type="http://schemas.openxmlformats.org/officeDocument/2006/relationships/slide" Target="../slides/slide4.xml"/><Relationship Id="rId9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4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18.xml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257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71899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600200" y="449579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Foundations of US Government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4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Closing</a:t>
            </a:r>
            <a:r>
              <a:rPr lang="en-US" sz="4400" b="1" baseline="0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8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Review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752600"/>
            <a:ext cx="57912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Questions?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4567"/>
            <a:ext cx="8648700" cy="4804833"/>
          </a:xfrm>
          <a:prstGeom prst="rect">
            <a:avLst/>
          </a:prstGeom>
          <a:noFill/>
          <a:ln w="38100">
            <a:solidFill>
              <a:srgbClr val="00133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25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Copyright Information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0" eaLnBrk="1" hangingPunct="1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Images in this lesson were taken from: </a:t>
            </a:r>
          </a:p>
          <a:p>
            <a:pPr marL="1087438" lvl="2" indent="-320675" eaLnBrk="1" hangingPunct="1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Microsoft</a:t>
            </a:r>
            <a:r>
              <a:rPr lang="en-US" sz="3200" baseline="30000" dirty="0" smtClean="0">
                <a:solidFill>
                  <a:schemeClr val="bg1"/>
                </a:solidFill>
              </a:rPr>
              <a:t>©</a:t>
            </a:r>
            <a:r>
              <a:rPr lang="en-US" sz="3200" dirty="0" smtClean="0">
                <a:solidFill>
                  <a:schemeClr val="bg1"/>
                </a:solidFill>
              </a:rPr>
              <a:t> Clip Art Gallery</a:t>
            </a:r>
          </a:p>
          <a:p>
            <a:pPr marL="1087438" lvl="2" indent="-320675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12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8011" y="1757855"/>
            <a:ext cx="8707821" cy="4953000"/>
          </a:xfrm>
          <a:prstGeom prst="rect">
            <a:avLst/>
          </a:prstGeom>
          <a:solidFill>
            <a:srgbClr val="00133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528032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Citizenship and American Government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70104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Foundations of US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9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895005079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51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0" y="56388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24601"/>
            <a:ext cx="2557347" cy="2615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9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What You Will Learn to Do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Objectives</a:t>
            </a:r>
            <a:endParaRPr lang="en-US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5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Key Term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4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o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634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What You Will Learn to Do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Key Terms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057400"/>
            <a:ext cx="2115890" cy="3352800"/>
          </a:xfrm>
          <a:ln>
            <a:noFill/>
          </a:ln>
        </p:spPr>
        <p:txBody>
          <a:bodyPr lIns="182880" tIns="182880" rIns="182880" bIns="182880">
            <a:normAutofit/>
          </a:bodyPr>
          <a:lstStyle>
            <a:lvl1pPr>
              <a:lnSpc>
                <a:spcPct val="100000"/>
              </a:lnSpc>
              <a:spcAft>
                <a:spcPts val="1800"/>
              </a:spcAft>
              <a:buClr>
                <a:schemeClr val="bg1"/>
              </a:buClr>
              <a:defRPr sz="3200" u="none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dirty="0" smtClean="0"/>
              <a:t>Term 1 -</a:t>
            </a:r>
          </a:p>
          <a:p>
            <a:pPr lvl="0"/>
            <a:r>
              <a:rPr lang="en-US" dirty="0" smtClean="0"/>
              <a:t>Term 2 -</a:t>
            </a:r>
          </a:p>
          <a:p>
            <a:pPr lvl="0"/>
            <a:r>
              <a:rPr lang="en-US" dirty="0" smtClean="0"/>
              <a:t>Term 3 -</a:t>
            </a:r>
          </a:p>
          <a:p>
            <a:pPr lvl="0"/>
            <a:r>
              <a:rPr lang="en-US" dirty="0" smtClean="0"/>
              <a:t>Term 4 -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649290" y="2057400"/>
            <a:ext cx="6037510" cy="3352800"/>
          </a:xfrm>
          <a:ln>
            <a:noFill/>
          </a:ln>
        </p:spPr>
        <p:txBody>
          <a:bodyPr lIns="0" tIns="182880" rIns="182880" bIns="182880">
            <a:norm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1"/>
              </a:buClr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Definition 1</a:t>
            </a:r>
          </a:p>
          <a:p>
            <a:pPr lvl="0"/>
            <a:r>
              <a:rPr lang="en-US" dirty="0" smtClean="0"/>
              <a:t>Definition 2</a:t>
            </a:r>
          </a:p>
          <a:p>
            <a:pPr lvl="0"/>
            <a:r>
              <a:rPr lang="en-US" dirty="0" smtClean="0"/>
              <a:t>Definition 3</a:t>
            </a:r>
          </a:p>
          <a:p>
            <a:pPr lvl="0"/>
            <a:r>
              <a:rPr lang="en-US" dirty="0" smtClean="0"/>
              <a:t>Definition 4</a:t>
            </a:r>
          </a:p>
        </p:txBody>
      </p:sp>
    </p:spTree>
    <p:extLst>
      <p:ext uri="{BB962C8B-B14F-4D97-AF65-F5344CB8AC3E}">
        <p14:creationId xmlns:p14="http://schemas.microsoft.com/office/powerpoint/2010/main" val="26962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Warm Up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Questions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84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Opening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1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Check On Learning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19600" y="4343400"/>
            <a:ext cx="2743200" cy="1066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 smtClean="0"/>
              <a:t>X-X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26980" y="2819400"/>
            <a:ext cx="36930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CPS Lesson</a:t>
            </a: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prstClr val="white"/>
                </a:solidFill>
              </a:rPr>
              <a:t>Question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339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Closing Questions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13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Review Question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review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752600"/>
            <a:ext cx="4103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3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68011" y="1757855"/>
            <a:ext cx="8707821" cy="4953000"/>
          </a:xfrm>
          <a:prstGeom prst="rect">
            <a:avLst/>
          </a:prstGeom>
          <a:solidFill>
            <a:srgbClr val="00133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152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en-US" dirty="0" smtClean="0"/>
              <a:t>Leadership Skills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54102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Followership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5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371600" y="381000"/>
            <a:ext cx="2800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Questions?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324302" y="1779896"/>
            <a:ext cx="6479628" cy="489840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48" y="1889235"/>
            <a:ext cx="6251022" cy="46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048375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5375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</a:rPr>
              <a:t>Copyright Information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rgbClr val="001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2405152"/>
            <a:ext cx="85344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>
              <a:spcAft>
                <a:spcPts val="1200"/>
              </a:spcAft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Images in this lesson were taken from: </a:t>
            </a:r>
          </a:p>
          <a:p>
            <a:pPr marL="1087438" lvl="2" indent="-3206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Microsoft</a:t>
            </a:r>
            <a:r>
              <a:rPr lang="en-US" sz="3200" baseline="30000" dirty="0" smtClean="0">
                <a:solidFill>
                  <a:prstClr val="white"/>
                </a:solidFill>
              </a:rPr>
              <a:t>©</a:t>
            </a:r>
            <a:r>
              <a:rPr lang="en-US" sz="3200" dirty="0" smtClean="0">
                <a:solidFill>
                  <a:prstClr val="white"/>
                </a:solidFill>
              </a:rPr>
              <a:t> Clip Art Gallery</a:t>
            </a:r>
          </a:p>
          <a:p>
            <a:pPr marL="1087438" lvl="2" indent="-3206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NJROTC Curriculum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4581525"/>
            <a:ext cx="8153400" cy="110807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95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1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1"/>
            <a:ext cx="9144000" cy="4343399"/>
          </a:xfrm>
          <a:ln>
            <a:noFill/>
          </a:ln>
        </p:spPr>
        <p:txBody>
          <a:bodyPr/>
          <a:lstStyle>
            <a:lvl1pPr marL="742950" indent="-742950">
              <a:buFont typeface="+mj-lt"/>
              <a:buAutoNum type="arabicPeriod"/>
              <a:defRPr/>
            </a:lvl1pPr>
            <a:lvl2pPr marL="971550" indent="-514350">
              <a:buFont typeface="+mj-lt"/>
              <a:buAutoNum type="arabicPeriod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0" y="6096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381000"/>
            <a:ext cx="2636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Objectives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8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67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5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3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439407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85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41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3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479607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8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18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87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4290356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56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87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18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75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87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4290356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56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8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25553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29887" y="3244334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" y="170497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948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62" y="6417662"/>
            <a:ext cx="438538" cy="43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70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404952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48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2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53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30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24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828286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Up Question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896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Warm</a:t>
            </a:r>
            <a:r>
              <a:rPr lang="en-US" sz="4400" b="1" baseline="0" dirty="0" smtClean="0">
                <a:solidFill>
                  <a:schemeClr val="bg1"/>
                </a:solidFill>
              </a:rPr>
              <a:t> Up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3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2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25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33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3362059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07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964B000-1AE4-4C7B-B7BC-3756D5FA85E3}" type="datetimeFigureOut">
              <a:rPr lang="en-US" smtClean="0">
                <a:solidFill>
                  <a:prstClr val="black"/>
                </a:solidFill>
              </a:rPr>
              <a:pPr/>
              <a:t>9/10/2015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103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/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951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Que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44230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Opening Question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04800" y="1828800"/>
            <a:ext cx="4191000" cy="4495800"/>
          </a:xfrm>
        </p:spPr>
        <p:txBody>
          <a:bodyPr lIns="274320" tIns="274320" rIns="274320" bIns="274320" anchor="ctr"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Text for opening question here…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8674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6675" y="6343650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“Pick a Student” for this question.)</a:t>
            </a:r>
          </a:p>
        </p:txBody>
      </p:sp>
      <p:sp>
        <p:nvSpPr>
          <p:cNvPr id="11" name="Bent-Up Arrow 10"/>
          <p:cNvSpPr/>
          <p:nvPr userDrawn="1"/>
        </p:nvSpPr>
        <p:spPr>
          <a:xfrm rot="10800000" flipH="1">
            <a:off x="5029200" y="6505605"/>
            <a:ext cx="552451" cy="342870"/>
          </a:xfrm>
          <a:prstGeom prst="bentUpArrow">
            <a:avLst/>
          </a:prstGeom>
          <a:solidFill>
            <a:srgbClr val="FFCC00"/>
          </a:solidFill>
          <a:ln w="3175"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52400"/>
            <a:ext cx="7391400" cy="609600"/>
          </a:xfrm>
          <a:noFill/>
          <a:ln>
            <a:noFill/>
          </a:ln>
        </p:spPr>
        <p:txBody>
          <a:bodyPr lIns="0" tIns="0" rIns="0" b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Citizenship and American Government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7800" y="762000"/>
            <a:ext cx="7086600" cy="6096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3200" baseline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 smtClean="0"/>
              <a:t>Foundations of US Government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724025"/>
            <a:ext cx="87296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0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On Learning Indic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71600" y="381000"/>
            <a:ext cx="701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Check On Learning Questions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04800" y="1828800"/>
            <a:ext cx="8534400" cy="4648200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" b="100000" l="0" r="100000">
                        <a14:foregroundMark x1="76000" y1="8393" x2="80000" y2="10179"/>
                        <a14:foregroundMark x1="80000" y1="11429" x2="84000" y2="24286"/>
                        <a14:foregroundMark x1="34000" y1="33036" x2="34000" y2="3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63800"/>
            <a:ext cx="1905000" cy="3556000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2971800"/>
            <a:ext cx="4114800" cy="2362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4400"/>
            </a:lvl1pPr>
          </a:lstStyle>
          <a:p>
            <a:pPr algn="ctr">
              <a:lnSpc>
                <a:spcPct val="125000"/>
              </a:lnSpc>
            </a:pPr>
            <a:r>
              <a:rPr lang="en-US" sz="4400" b="0" dirty="0" smtClean="0">
                <a:solidFill>
                  <a:schemeClr val="bg1"/>
                </a:solidFill>
              </a:rPr>
              <a:t>CPS Lesson Questions </a:t>
            </a:r>
            <a:r>
              <a:rPr lang="en-US" dirty="0" smtClean="0"/>
              <a:t>X-X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3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873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8" r:id="rId5"/>
    <p:sldLayoutId id="2147483659" r:id="rId6"/>
    <p:sldLayoutId id="2147483660" r:id="rId7"/>
    <p:sldLayoutId id="2147483664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800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33513"/>
            <a:ext cx="9144000" cy="5424487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FFCC00"/>
          </a:solidFill>
          <a:ln w="50800" cap="flat" cmpd="sng" algn="ctr">
            <a:solidFill>
              <a:srgbClr val="FFCC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134"/>
            <a:ext cx="990600" cy="10132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  <a:solidFill>
            <a:srgbClr val="00133A"/>
          </a:solidFill>
          <a:ln w="38100">
            <a:solidFill>
              <a:srgbClr val="FFCC00"/>
            </a:solidFill>
          </a:ln>
        </p:spPr>
        <p:txBody>
          <a:bodyPr vert="horz" lIns="457200" tIns="274320" rIns="457200" bIns="2743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774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9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1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0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4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4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5.wmf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chart" Target="../charts/chart4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chart" Target="../charts/chart5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chart" Target="../charts/chart6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14.png"/><Relationship Id="rId4" Type="http://schemas.openxmlformats.org/officeDocument/2006/relationships/slide" Target="slide7.xml"/><Relationship Id="rId9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Layout" Target="../slideLayouts/slideLayout31.xml"/><Relationship Id="rId4" Type="http://schemas.openxmlformats.org/officeDocument/2006/relationships/tags" Target="../tags/tag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5.wmf"/><Relationship Id="rId2" Type="http://schemas.openxmlformats.org/officeDocument/2006/relationships/tags" Target="../tags/tag5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ags" Target="../tags/tag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ags" Target="../tags/tag5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9.xml"/><Relationship Id="rId1" Type="http://schemas.openxmlformats.org/officeDocument/2006/relationships/tags" Target="../tags/tag5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3.xml"/><Relationship Id="rId4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Layout" Target="../slideLayouts/slideLayout30.xml"/><Relationship Id="rId4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352800"/>
            <a:ext cx="8839200" cy="76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Unit II – Leadership Skills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52" y="40386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Chapter 2  - Leadership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618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Section 1 – Leadership Behavior and Styles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l beh4"/>
          <p:cNvSpPr>
            <a:spLocks noChangeArrowheads="1"/>
          </p:cNvSpPr>
          <p:nvPr/>
        </p:nvSpPr>
        <p:spPr bwMode="auto">
          <a:xfrm>
            <a:off x="3602457" y="5562998"/>
            <a:ext cx="36514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her team members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l beh3"/>
          <p:cNvSpPr>
            <a:spLocks noChangeArrowheads="1"/>
          </p:cNvSpPr>
          <p:nvPr/>
        </p:nvSpPr>
        <p:spPr bwMode="auto">
          <a:xfrm>
            <a:off x="3558762" y="5145087"/>
            <a:ext cx="50931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communication with his or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l beh2"/>
          <p:cNvSpPr>
            <a:spLocks noChangeArrowheads="1"/>
          </p:cNvSpPr>
          <p:nvPr/>
        </p:nvSpPr>
        <p:spPr bwMode="auto">
          <a:xfrm>
            <a:off x="3602457" y="4718050"/>
            <a:ext cx="36930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supportive, two-way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l beh1"/>
          <p:cNvSpPr>
            <a:spLocks noChangeArrowheads="1"/>
          </p:cNvSpPr>
          <p:nvPr/>
        </p:nvSpPr>
        <p:spPr bwMode="auto">
          <a:xfrm>
            <a:off x="3602457" y="4291012"/>
            <a:ext cx="48652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 leader’s engagement in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behavior"/>
          <p:cNvSpPr>
            <a:spLocks noChangeArrowheads="1"/>
          </p:cNvSpPr>
          <p:nvPr/>
        </p:nvSpPr>
        <p:spPr bwMode="auto">
          <a:xfrm>
            <a:off x="706437" y="4718050"/>
            <a:ext cx="1519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Behavior -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lationship"/>
          <p:cNvSpPr>
            <a:spLocks noChangeArrowheads="1"/>
          </p:cNvSpPr>
          <p:nvPr/>
        </p:nvSpPr>
        <p:spPr bwMode="auto">
          <a:xfrm>
            <a:off x="706437" y="4291012"/>
            <a:ext cx="2032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Relationship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it lead4"/>
          <p:cNvSpPr>
            <a:spLocks noChangeArrowheads="1"/>
          </p:cNvSpPr>
          <p:nvPr/>
        </p:nvSpPr>
        <p:spPr bwMode="auto">
          <a:xfrm>
            <a:off x="3480790" y="3547387"/>
            <a:ext cx="30876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and lead people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it lead3"/>
          <p:cNvSpPr>
            <a:spLocks noChangeArrowheads="1"/>
          </p:cNvSpPr>
          <p:nvPr/>
        </p:nvSpPr>
        <p:spPr bwMode="auto">
          <a:xfrm>
            <a:off x="3524108" y="3125787"/>
            <a:ext cx="52738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single best way to influence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it lead2"/>
          <p:cNvSpPr>
            <a:spLocks noChangeArrowheads="1"/>
          </p:cNvSpPr>
          <p:nvPr/>
        </p:nvSpPr>
        <p:spPr bwMode="auto">
          <a:xfrm>
            <a:off x="3520719" y="2698750"/>
            <a:ext cx="52914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the concept that there is no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it lead1"/>
          <p:cNvSpPr>
            <a:spLocks noChangeArrowheads="1"/>
          </p:cNvSpPr>
          <p:nvPr/>
        </p:nvSpPr>
        <p:spPr bwMode="auto">
          <a:xfrm>
            <a:off x="3480790" y="2271712"/>
            <a:ext cx="54996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 leadership model based on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adership"/>
          <p:cNvSpPr>
            <a:spLocks noChangeArrowheads="1"/>
          </p:cNvSpPr>
          <p:nvPr/>
        </p:nvSpPr>
        <p:spPr bwMode="auto">
          <a:xfrm>
            <a:off x="706437" y="2698750"/>
            <a:ext cx="18984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Leadership -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ituational"/>
          <p:cNvSpPr>
            <a:spLocks noChangeArrowheads="1"/>
          </p:cNvSpPr>
          <p:nvPr/>
        </p:nvSpPr>
        <p:spPr bwMode="auto">
          <a:xfrm>
            <a:off x="706437" y="2271712"/>
            <a:ext cx="18684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Situational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Key terms"/>
          <p:cNvSpPr>
            <a:spLocks noGrp="1"/>
          </p:cNvSpPr>
          <p:nvPr>
            <p:ph type="body" sz="quarter" idx="12"/>
          </p:nvPr>
        </p:nvSpPr>
        <p:spPr>
          <a:xfrm>
            <a:off x="1470740" y="425668"/>
            <a:ext cx="4572000" cy="609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14" grpId="0"/>
      <p:bldP spid="13" grpId="0"/>
      <p:bldP spid="10" grpId="0"/>
      <p:bldP spid="9" grpId="0"/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sk4"/>
          <p:cNvSpPr>
            <a:spLocks noChangeArrowheads="1"/>
          </p:cNvSpPr>
          <p:nvPr/>
        </p:nvSpPr>
        <p:spPr bwMode="auto">
          <a:xfrm>
            <a:off x="3851275" y="5662613"/>
            <a:ext cx="30030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individual or a group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ask3"/>
          <p:cNvSpPr>
            <a:spLocks noChangeArrowheads="1"/>
          </p:cNvSpPr>
          <p:nvPr/>
        </p:nvSpPr>
        <p:spPr bwMode="auto">
          <a:xfrm>
            <a:off x="3851275" y="5235575"/>
            <a:ext cx="32400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responsibilities of an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ask2"/>
          <p:cNvSpPr>
            <a:spLocks noChangeArrowheads="1"/>
          </p:cNvSpPr>
          <p:nvPr/>
        </p:nvSpPr>
        <p:spPr bwMode="auto">
          <a:xfrm>
            <a:off x="3851275" y="4810125"/>
            <a:ext cx="35909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defining the duties and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ask1"/>
          <p:cNvSpPr>
            <a:spLocks noChangeArrowheads="1"/>
          </p:cNvSpPr>
          <p:nvPr/>
        </p:nvSpPr>
        <p:spPr bwMode="auto">
          <a:xfrm>
            <a:off x="3851275" y="4383088"/>
            <a:ext cx="42481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The leader’s involvement in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ask behavior"/>
          <p:cNvSpPr>
            <a:spLocks noChangeArrowheads="1"/>
          </p:cNvSpPr>
          <p:nvPr/>
        </p:nvSpPr>
        <p:spPr bwMode="auto">
          <a:xfrm>
            <a:off x="658813" y="4383088"/>
            <a:ext cx="22359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Task behavior -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mp5"/>
          <p:cNvSpPr>
            <a:spLocks noChangeArrowheads="1"/>
          </p:cNvSpPr>
          <p:nvPr/>
        </p:nvSpPr>
        <p:spPr bwMode="auto">
          <a:xfrm>
            <a:off x="3851275" y="3863975"/>
            <a:ext cx="11160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others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mp4"/>
          <p:cNvSpPr>
            <a:spLocks noChangeArrowheads="1"/>
          </p:cNvSpPr>
          <p:nvPr/>
        </p:nvSpPr>
        <p:spPr bwMode="auto">
          <a:xfrm>
            <a:off x="3851275" y="3438525"/>
            <a:ext cx="43608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thoughts and experiences of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mp3"/>
          <p:cNvSpPr>
            <a:spLocks noChangeArrowheads="1"/>
          </p:cNvSpPr>
          <p:nvPr/>
        </p:nvSpPr>
        <p:spPr bwMode="auto">
          <a:xfrm>
            <a:off x="3851275" y="3011488"/>
            <a:ext cx="44688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and sensitive to, the feelings,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mp2"/>
          <p:cNvSpPr>
            <a:spLocks noChangeArrowheads="1"/>
          </p:cNvSpPr>
          <p:nvPr/>
        </p:nvSpPr>
        <p:spPr bwMode="auto">
          <a:xfrm>
            <a:off x="3851275" y="2584450"/>
            <a:ext cx="43370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understand; being aware of,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mp1"/>
          <p:cNvSpPr>
            <a:spLocks noChangeArrowheads="1"/>
          </p:cNvSpPr>
          <p:nvPr/>
        </p:nvSpPr>
        <p:spPr bwMode="auto">
          <a:xfrm>
            <a:off x="3851275" y="2157413"/>
            <a:ext cx="31591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Having the ability to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mpathetic"/>
          <p:cNvSpPr>
            <a:spLocks noChangeArrowheads="1"/>
          </p:cNvSpPr>
          <p:nvPr/>
        </p:nvSpPr>
        <p:spPr bwMode="auto">
          <a:xfrm>
            <a:off x="658813" y="2157413"/>
            <a:ext cx="18857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Empathetic -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Key terms"/>
          <p:cNvSpPr>
            <a:spLocks noGrp="1"/>
          </p:cNvSpPr>
          <p:nvPr>
            <p:ph type="body" sz="quarter" idx="12"/>
          </p:nvPr>
        </p:nvSpPr>
        <p:spPr>
          <a:xfrm>
            <a:off x="1470740" y="425668"/>
            <a:ext cx="4572000" cy="609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Key Terms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2" grpId="0"/>
      <p:bldP spid="11" grpId="0"/>
      <p:bldP spid="9" grpId="0"/>
      <p:bldP spid="8" grpId="0"/>
      <p:bldP spid="7" grpId="0"/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209549" y="190500"/>
            <a:ext cx="8705851" cy="1187450"/>
          </a:xfrm>
        </p:spPr>
        <p:txBody>
          <a:bodyPr>
            <a:noAutofit/>
          </a:bodyPr>
          <a:lstStyle/>
          <a:p>
            <a:r>
              <a:rPr lang="en-US" sz="4000" dirty="0"/>
              <a:t>Describe the personality traits of a good leader.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52724" y="6206070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9549" y="5403972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95"/>
            <a:ext cx="1062281" cy="1018362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 rot="10800000" flipH="1">
            <a:off x="209549" y="1453907"/>
            <a:ext cx="8705851" cy="3880092"/>
          </a:xfrm>
          <a:prstGeom prst="flowChartPunchedCard">
            <a:avLst/>
          </a:prstGeom>
          <a:solidFill>
            <a:srgbClr val="FFFFC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00288"/>
            <a:ext cx="5741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36" name="ShockwaveFlash2" r:id="rId3" imgW="1136520" imgH="1365120"/>
        </mc:Choice>
        <mc:Fallback>
          <p:control name="ShockwaveFlash2" r:id="rId3" imgW="1136520" imgH="1365120">
            <p:pic>
              <p:nvPicPr>
                <p:cNvPr id="14" name="ShockwaveFlash2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78262" y="54032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80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would you rate your CURRENT ability as a leader?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79445" y="2435290"/>
            <a:ext cx="7753350" cy="3816221"/>
          </a:xfrm>
        </p:spPr>
        <p:txBody>
          <a:bodyPr>
            <a:noAutofit/>
          </a:bodyPr>
          <a:lstStyle/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400" b="1" dirty="0" smtClean="0">
                <a:solidFill>
                  <a:srgbClr val="92D050"/>
                </a:solidFill>
              </a:rPr>
              <a:t>Very high </a:t>
            </a:r>
            <a:r>
              <a:rPr lang="en-US" sz="2400" dirty="0" smtClean="0"/>
              <a:t>- I see myself as a natural leader; AND I have had the chance to practice leadership skills.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400" b="1" dirty="0" smtClean="0">
                <a:solidFill>
                  <a:srgbClr val="FFFF00"/>
                </a:solidFill>
              </a:rPr>
              <a:t>High</a:t>
            </a:r>
            <a:r>
              <a:rPr lang="en-US" sz="2400" dirty="0" smtClean="0"/>
              <a:t> - I see myself as a natural leader; BUT I have not had many opportunities to practice these skills yet.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400" b="1" dirty="0" smtClean="0">
                <a:solidFill>
                  <a:srgbClr val="FFC000"/>
                </a:solidFill>
              </a:rPr>
              <a:t>Moderate</a:t>
            </a:r>
            <a:r>
              <a:rPr lang="en-US" sz="2400" dirty="0" smtClean="0"/>
              <a:t> - I am unsure if I have the skills of a leader; BUT I am excited for the opportunity to learn and practice.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400" b="1" dirty="0" smtClean="0">
                <a:solidFill>
                  <a:srgbClr val="FF0000"/>
                </a:solidFill>
              </a:rPr>
              <a:t>Low</a:t>
            </a:r>
            <a:r>
              <a:rPr lang="en-US" sz="2400" dirty="0" smtClean="0"/>
              <a:t> - I am unsure if I have the skills of a leader; AND I am a bit nervous about being put in a leadership role.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(NS1-U2C2S1:LQ1)</a:t>
            </a:r>
          </a:p>
        </p:txBody>
      </p:sp>
      <p:sp>
        <p:nvSpPr>
          <p:cNvPr id="7" name="TPChart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58000" y="2435290"/>
            <a:ext cx="1727200" cy="3816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smtClean="0"/>
              <a:t>1</a:t>
            </a:r>
            <a:br>
              <a:rPr lang="en-US" sz="2400" smtClean="0"/>
            </a:br>
            <a:endParaRPr lang="en-US" sz="24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smtClean="0"/>
              <a:t>1</a:t>
            </a:r>
            <a:br>
              <a:rPr lang="en-US" sz="2400" smtClean="0"/>
            </a:br>
            <a:endParaRPr lang="en-US" sz="24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smtClean="0"/>
              <a:t>1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smtClean="0"/>
              <a:t>1</a:t>
            </a:r>
            <a:br>
              <a:rPr lang="en-US" sz="2400" smtClean="0"/>
            </a:b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2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551746"/>
              </p:ext>
            </p:extLst>
          </p:nvPr>
        </p:nvGraphicFramePr>
        <p:xfrm>
          <a:off x="4906963" y="2438399"/>
          <a:ext cx="3608387" cy="500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and management are essentially the same thing.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(NS1-U2C2S1:LQ2)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8650" y="3186112"/>
            <a:ext cx="77724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 smtClean="0"/>
              <a:t>True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 smtClean="0"/>
              <a:t>False</a:t>
            </a:r>
            <a:endParaRPr lang="en-US" sz="3200" dirty="0"/>
          </a:p>
        </p:txBody>
      </p:sp>
      <p:sp>
        <p:nvSpPr>
          <p:cNvPr id="8" name="CAI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226314" y="426729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adership text"/>
          <p:cNvSpPr txBox="1"/>
          <p:nvPr/>
        </p:nvSpPr>
        <p:spPr>
          <a:xfrm>
            <a:off x="680684" y="3836258"/>
            <a:ext cx="3804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u="sng" dirty="0" smtClean="0">
                <a:solidFill>
                  <a:srgbClr val="FFC000"/>
                </a:solidFill>
              </a:rPr>
              <a:t>Leadership 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The art of influencing and directing people to accomplish the mission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1" name="final text"/>
          <p:cNvSpPr txBox="1"/>
          <p:nvPr/>
        </p:nvSpPr>
        <p:spPr>
          <a:xfrm>
            <a:off x="204952" y="5981687"/>
            <a:ext cx="854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In short…   you </a:t>
            </a:r>
            <a:r>
              <a:rPr lang="en-US" sz="2800" dirty="0" smtClean="0">
                <a:solidFill>
                  <a:srgbClr val="FFC000"/>
                </a:solidFill>
              </a:rPr>
              <a:t>lead </a:t>
            </a:r>
            <a:r>
              <a:rPr lang="en-US" sz="2800" i="1" dirty="0" smtClean="0">
                <a:solidFill>
                  <a:srgbClr val="FFC000"/>
                </a:solidFill>
              </a:rPr>
              <a:t>people</a:t>
            </a:r>
            <a:r>
              <a:rPr lang="en-US" sz="2800" dirty="0" smtClean="0">
                <a:solidFill>
                  <a:schemeClr val="bg1"/>
                </a:solidFill>
              </a:rPr>
              <a:t>, and you </a:t>
            </a:r>
            <a:r>
              <a:rPr lang="en-US" sz="2800" dirty="0" smtClean="0">
                <a:solidFill>
                  <a:srgbClr val="FFC000"/>
                </a:solidFill>
              </a:rPr>
              <a:t>manage </a:t>
            </a:r>
            <a:r>
              <a:rPr lang="en-US" sz="2800" i="1" dirty="0" smtClean="0">
                <a:solidFill>
                  <a:srgbClr val="FFC000"/>
                </a:solidFill>
              </a:rPr>
              <a:t>things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management text"/>
          <p:cNvSpPr txBox="1"/>
          <p:nvPr/>
        </p:nvSpPr>
        <p:spPr>
          <a:xfrm>
            <a:off x="4742932" y="3860078"/>
            <a:ext cx="3804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800" u="sng" dirty="0" smtClean="0">
                <a:solidFill>
                  <a:srgbClr val="FFC000"/>
                </a:solidFill>
              </a:rPr>
              <a:t>Management</a:t>
            </a:r>
          </a:p>
          <a:p>
            <a:pPr lvl="0" algn="r"/>
            <a:r>
              <a:rPr lang="en-US" sz="2800" dirty="0" smtClean="0">
                <a:solidFill>
                  <a:schemeClr val="bg1"/>
                </a:solidFill>
              </a:rPr>
              <a:t>Supervising the use of resources to achieve team objectives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main text"/>
          <p:cNvSpPr txBox="1"/>
          <p:nvPr/>
        </p:nvSpPr>
        <p:spPr>
          <a:xfrm>
            <a:off x="704332" y="2002198"/>
            <a:ext cx="783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Anyone can become a good leader with a </a:t>
            </a:r>
            <a:r>
              <a:rPr lang="en-US" sz="2800" dirty="0" smtClean="0">
                <a:solidFill>
                  <a:schemeClr val="bg1"/>
                </a:solidFill>
              </a:rPr>
              <a:t>desire </a:t>
            </a:r>
            <a:r>
              <a:rPr lang="en-US" sz="2800" dirty="0" smtClean="0">
                <a:solidFill>
                  <a:prstClr val="white"/>
                </a:solidFill>
              </a:rPr>
              <a:t>to acquire those skills, and some </a:t>
            </a:r>
            <a:r>
              <a:rPr lang="en-US" sz="2800" dirty="0" smtClean="0">
                <a:solidFill>
                  <a:schemeClr val="bg1"/>
                </a:solidFill>
              </a:rPr>
              <a:t>practice</a:t>
            </a:r>
            <a:r>
              <a:rPr lang="en-US" sz="2800" dirty="0" smtClean="0">
                <a:solidFill>
                  <a:prstClr val="white"/>
                </a:solidFill>
              </a:rPr>
              <a:t>.  </a:t>
            </a:r>
          </a:p>
          <a:p>
            <a:pPr lvl="0"/>
            <a:endParaRPr lang="en-US" sz="1200" dirty="0">
              <a:solidFill>
                <a:prstClr val="white"/>
              </a:solidFill>
            </a:endParaRPr>
          </a:p>
          <a:p>
            <a:pPr lvl="0" algn="ctr"/>
            <a:r>
              <a:rPr lang="en-US" sz="2800" dirty="0">
                <a:solidFill>
                  <a:srgbClr val="FFC000"/>
                </a:solidFill>
              </a:rPr>
              <a:t>L</a:t>
            </a:r>
            <a:r>
              <a:rPr lang="en-US" sz="2800" dirty="0" smtClean="0">
                <a:solidFill>
                  <a:srgbClr val="FFC000"/>
                </a:solidFill>
              </a:rPr>
              <a:t>eadership</a:t>
            </a:r>
            <a:r>
              <a:rPr lang="en-US" sz="2800" dirty="0" smtClean="0">
                <a:solidFill>
                  <a:prstClr val="white"/>
                </a:solidFill>
              </a:rPr>
              <a:t> is different from </a:t>
            </a:r>
            <a:r>
              <a:rPr lang="en-US" sz="2800" dirty="0" smtClean="0">
                <a:solidFill>
                  <a:srgbClr val="FFC000"/>
                </a:solidFill>
              </a:rPr>
              <a:t>management</a:t>
            </a:r>
            <a:r>
              <a:rPr lang="en-US" sz="2800" dirty="0" smtClean="0">
                <a:solidFill>
                  <a:prstClr val="white"/>
                </a:solidFill>
              </a:rPr>
              <a:t>.</a:t>
            </a: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38182" y="3860078"/>
            <a:ext cx="0" cy="1792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51793" y="3761050"/>
            <a:ext cx="8198069" cy="2015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nit name"/>
          <p:cNvSpPr>
            <a:spLocks noGrp="1"/>
          </p:cNvSpPr>
          <p:nvPr>
            <p:ph type="body" sz="quarter" idx="12"/>
          </p:nvPr>
        </p:nvSpPr>
        <p:spPr>
          <a:xfrm>
            <a:off x="1479332" y="404656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Leadership Skills</a:t>
            </a:r>
          </a:p>
        </p:txBody>
      </p:sp>
    </p:spTree>
    <p:extLst>
      <p:ext uri="{BB962C8B-B14F-4D97-AF65-F5344CB8AC3E}">
        <p14:creationId xmlns:p14="http://schemas.microsoft.com/office/powerpoint/2010/main" val="324916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"/>
          <p:cNvSpPr txBox="1"/>
          <p:nvPr/>
        </p:nvSpPr>
        <p:spPr>
          <a:xfrm>
            <a:off x="554426" y="1981200"/>
            <a:ext cx="82585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prstClr val="white"/>
                </a:solidFill>
              </a:rPr>
              <a:t>A leader should tailor his approach based on the environment and the </a:t>
            </a:r>
            <a:r>
              <a:rPr lang="en-US" sz="2800" dirty="0" smtClean="0">
                <a:solidFill>
                  <a:srgbClr val="FFC000"/>
                </a:solidFill>
              </a:rPr>
              <a:t>readiness</a:t>
            </a:r>
            <a:r>
              <a:rPr lang="en-US" sz="2800" dirty="0" smtClean="0">
                <a:solidFill>
                  <a:prstClr val="white"/>
                </a:solidFill>
              </a:rPr>
              <a:t> of his team to tackle the challenge.  </a:t>
            </a:r>
          </a:p>
          <a:p>
            <a:pPr lvl="0"/>
            <a:endParaRPr lang="en-US" sz="2800" dirty="0" smtClean="0">
              <a:solidFill>
                <a:prstClr val="white"/>
              </a:solidFill>
            </a:endParaRPr>
          </a:p>
          <a:p>
            <a:pPr lvl="0" algn="ctr"/>
            <a:r>
              <a:rPr lang="en-US" sz="2800" dirty="0" smtClean="0">
                <a:solidFill>
                  <a:srgbClr val="FFC000"/>
                </a:solidFill>
              </a:rPr>
              <a:t>Readiness</a:t>
            </a:r>
            <a:r>
              <a:rPr lang="en-US" sz="2800" dirty="0" smtClean="0">
                <a:solidFill>
                  <a:prstClr val="white"/>
                </a:solidFill>
              </a:rPr>
              <a:t> = degree to which a follower demonstrates the ability and willingness to accomplish the task</a:t>
            </a:r>
          </a:p>
          <a:p>
            <a:pPr lvl="0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TextBox"/>
          <p:cNvSpPr txBox="1"/>
          <p:nvPr/>
        </p:nvSpPr>
        <p:spPr>
          <a:xfrm>
            <a:off x="1813034" y="5298973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This is called </a:t>
            </a:r>
            <a:r>
              <a:rPr lang="en-US" sz="2800" dirty="0" smtClean="0">
                <a:solidFill>
                  <a:srgbClr val="FFC000"/>
                </a:solidFill>
              </a:rPr>
              <a:t>situational leadership.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2" name="Unit name"/>
          <p:cNvSpPr>
            <a:spLocks noGrp="1"/>
          </p:cNvSpPr>
          <p:nvPr>
            <p:ph type="body" sz="quarter" idx="12"/>
          </p:nvPr>
        </p:nvSpPr>
        <p:spPr>
          <a:xfrm>
            <a:off x="1479332" y="404656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Leadership Skills</a:t>
            </a:r>
          </a:p>
        </p:txBody>
      </p:sp>
    </p:spTree>
    <p:extLst>
      <p:ext uri="{BB962C8B-B14F-4D97-AF65-F5344CB8AC3E}">
        <p14:creationId xmlns:p14="http://schemas.microsoft.com/office/powerpoint/2010/main" val="13510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929928" cy="220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"/>
          <p:cNvSpPr txBox="1"/>
          <p:nvPr/>
        </p:nvSpPr>
        <p:spPr>
          <a:xfrm>
            <a:off x="533400" y="1855072"/>
            <a:ext cx="8111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About</a:t>
            </a:r>
            <a:r>
              <a:rPr lang="en-US" sz="2800" dirty="0" smtClean="0">
                <a:solidFill>
                  <a:srgbClr val="FFC000"/>
                </a:solidFill>
              </a:rPr>
              <a:t> situational leadership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 lvl="0"/>
            <a:endParaRPr lang="en-US" sz="1200" dirty="0" smtClean="0">
              <a:solidFill>
                <a:srgbClr val="FFC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It is flexible in nature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Based on abilities, knowledge,                               skills and motivation level of                                     the team members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Requires that leader know his/her people and their skills well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Might look different if the leader was more oriented toward people versus toward the task</a:t>
            </a:r>
          </a:p>
        </p:txBody>
      </p:sp>
      <p:sp>
        <p:nvSpPr>
          <p:cNvPr id="11" name="Unit name"/>
          <p:cNvSpPr>
            <a:spLocks noGrp="1"/>
          </p:cNvSpPr>
          <p:nvPr>
            <p:ph type="body" sz="quarter" idx="12"/>
          </p:nvPr>
        </p:nvSpPr>
        <p:spPr>
          <a:xfrm>
            <a:off x="1479332" y="404656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Leadership Skills</a:t>
            </a:r>
          </a:p>
        </p:txBody>
      </p:sp>
    </p:spTree>
    <p:extLst>
      <p:ext uri="{BB962C8B-B14F-4D97-AF65-F5344CB8AC3E}">
        <p14:creationId xmlns:p14="http://schemas.microsoft.com/office/powerpoint/2010/main" val="18177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ople textbox"/>
          <p:cNvSpPr txBox="1"/>
          <p:nvPr/>
        </p:nvSpPr>
        <p:spPr>
          <a:xfrm>
            <a:off x="381000" y="2088918"/>
            <a:ext cx="4378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u="sng" dirty="0" smtClean="0">
                <a:solidFill>
                  <a:schemeClr val="bg1"/>
                </a:solidFill>
              </a:rPr>
              <a:t>Toward People		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focuses on interaction with his/her people and                         uses this to                                   complete                                      the task; 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“relationship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 behavior”</a:t>
            </a:r>
          </a:p>
        </p:txBody>
      </p:sp>
      <p:sp>
        <p:nvSpPr>
          <p:cNvPr id="14" name="picture label - task"/>
          <p:cNvSpPr txBox="1">
            <a:spLocks noChangeArrowheads="1"/>
          </p:cNvSpPr>
          <p:nvPr/>
        </p:nvSpPr>
        <p:spPr bwMode="auto">
          <a:xfrm>
            <a:off x="4533000" y="5524039"/>
            <a:ext cx="3207945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CC00"/>
                </a:solidFill>
                <a:latin typeface="+mn-lt"/>
              </a:rPr>
              <a:t>General Martin Dempsey, Chairman JCS</a:t>
            </a:r>
            <a:endParaRPr lang="en-US" altLang="en-US" b="1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13" name="task textbox"/>
          <p:cNvSpPr txBox="1"/>
          <p:nvPr/>
        </p:nvSpPr>
        <p:spPr>
          <a:xfrm>
            <a:off x="5105400" y="2084980"/>
            <a:ext cx="381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u="sng" dirty="0" smtClean="0">
                <a:solidFill>
                  <a:schemeClr val="bg1"/>
                </a:solidFill>
              </a:rPr>
              <a:t>Toward the Task	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focuses on the job to be done and how to best        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use his/her 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</a:rPr>
              <a:t>                   people to</a:t>
            </a:r>
          </a:p>
          <a:p>
            <a:pPr lvl="0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             that end;</a:t>
            </a: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                 “task behavior”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4" name="dividing line"/>
          <p:cNvCxnSpPr/>
          <p:nvPr/>
        </p:nvCxnSpPr>
        <p:spPr>
          <a:xfrm>
            <a:off x="4572000" y="2199280"/>
            <a:ext cx="0" cy="3970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label - people"/>
          <p:cNvSpPr txBox="1">
            <a:spLocks noChangeArrowheads="1"/>
          </p:cNvSpPr>
          <p:nvPr/>
        </p:nvSpPr>
        <p:spPr bwMode="auto">
          <a:xfrm>
            <a:off x="1876093" y="5524039"/>
            <a:ext cx="2731111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CC00"/>
                </a:solidFill>
                <a:latin typeface="+mn-lt"/>
              </a:rPr>
              <a:t>Admiral</a:t>
            </a:r>
          </a:p>
          <a:p>
            <a:pPr algn="ctr" eaLnBrk="1" hangingPunct="1"/>
            <a:r>
              <a:rPr lang="en-US" altLang="en-US" b="1" dirty="0" smtClean="0">
                <a:solidFill>
                  <a:srgbClr val="FFCC00"/>
                </a:solidFill>
                <a:latin typeface="+mn-lt"/>
              </a:rPr>
              <a:t>Jonathan </a:t>
            </a:r>
            <a:r>
              <a:rPr lang="en-US" altLang="en-US" b="1" dirty="0" err="1" smtClean="0">
                <a:solidFill>
                  <a:srgbClr val="FFCC00"/>
                </a:solidFill>
                <a:latin typeface="+mn-lt"/>
              </a:rPr>
              <a:t>Greenert</a:t>
            </a:r>
            <a:r>
              <a:rPr lang="en-US" altLang="en-US" b="1" dirty="0" smtClean="0">
                <a:solidFill>
                  <a:srgbClr val="FFCC00"/>
                </a:solidFill>
                <a:latin typeface="+mn-lt"/>
              </a:rPr>
              <a:t> (CNO)</a:t>
            </a:r>
            <a:endParaRPr lang="en-US" altLang="en-US" b="1" dirty="0">
              <a:solidFill>
                <a:srgbClr val="FFCC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18" y="3582973"/>
            <a:ext cx="1467115" cy="182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89" y="3551441"/>
            <a:ext cx="1467115" cy="18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Unit name"/>
          <p:cNvSpPr>
            <a:spLocks noGrp="1"/>
          </p:cNvSpPr>
          <p:nvPr>
            <p:ph type="body" sz="quarter" idx="12"/>
          </p:nvPr>
        </p:nvSpPr>
        <p:spPr>
          <a:xfrm>
            <a:off x="1479332" y="404656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A Leader’s Orientation</a:t>
            </a:r>
          </a:p>
        </p:txBody>
      </p:sp>
    </p:spTree>
    <p:extLst>
      <p:ext uri="{BB962C8B-B14F-4D97-AF65-F5344CB8AC3E}">
        <p14:creationId xmlns:p14="http://schemas.microsoft.com/office/powerpoint/2010/main" val="13423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7" y="2022352"/>
            <a:ext cx="8417990" cy="453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it name"/>
          <p:cNvSpPr>
            <a:spLocks noGrp="1"/>
          </p:cNvSpPr>
          <p:nvPr>
            <p:ph type="body" sz="quarter" idx="12"/>
          </p:nvPr>
        </p:nvSpPr>
        <p:spPr>
          <a:xfrm>
            <a:off x="1479332" y="404656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Four Leadership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3555"/>
            <a:ext cx="1062281" cy="10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Understand the principles of leadership and how you can become a successful leader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01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rst text box"/>
          <p:cNvSpPr txBox="1"/>
          <p:nvPr/>
        </p:nvSpPr>
        <p:spPr>
          <a:xfrm>
            <a:off x="6324600" y="2933700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Leadership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Grid shows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distinct but complementary leadership behaviors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blue line"/>
          <p:cNvCxnSpPr/>
          <p:nvPr/>
        </p:nvCxnSpPr>
        <p:spPr>
          <a:xfrm flipV="1">
            <a:off x="6286500" y="1802515"/>
            <a:ext cx="38100" cy="4662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422582"/>
              </p:ext>
            </p:extLst>
          </p:nvPr>
        </p:nvGraphicFramePr>
        <p:xfrm>
          <a:off x="609600" y="2081053"/>
          <a:ext cx="5486400" cy="4214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080"/>
                <a:gridCol w="648320"/>
                <a:gridCol w="838200"/>
                <a:gridCol w="1143000"/>
                <a:gridCol w="1219200"/>
                <a:gridCol w="990600"/>
              </a:tblGrid>
              <a:tr h="10544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Telling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Selling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Partici-pating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4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Dele-gating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Relationship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Orientation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019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Task Orientation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Unit name"/>
          <p:cNvSpPr>
            <a:spLocks noGrp="1"/>
          </p:cNvSpPr>
          <p:nvPr>
            <p:ph type="body" sz="quarter" idx="12"/>
          </p:nvPr>
        </p:nvSpPr>
        <p:spPr>
          <a:xfrm>
            <a:off x="1479332" y="404656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Four Leadership Styles</a:t>
            </a:r>
          </a:p>
        </p:txBody>
      </p:sp>
    </p:spTree>
    <p:extLst>
      <p:ext uri="{BB962C8B-B14F-4D97-AF65-F5344CB8AC3E}">
        <p14:creationId xmlns:p14="http://schemas.microsoft.com/office/powerpoint/2010/main" val="7876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49231"/>
              </p:ext>
            </p:extLst>
          </p:nvPr>
        </p:nvGraphicFramePr>
        <p:xfrm>
          <a:off x="609600" y="2081053"/>
          <a:ext cx="5486400" cy="4214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080"/>
                <a:gridCol w="648320"/>
                <a:gridCol w="838200"/>
                <a:gridCol w="1143000"/>
                <a:gridCol w="1219200"/>
                <a:gridCol w="990600"/>
              </a:tblGrid>
              <a:tr h="10544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Telling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Selling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Partici-pating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4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Dele-gating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Relationship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Orientation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019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Task Orientation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highlight box1"/>
          <p:cNvSpPr/>
          <p:nvPr/>
        </p:nvSpPr>
        <p:spPr>
          <a:xfrm>
            <a:off x="1905000" y="2065283"/>
            <a:ext cx="876300" cy="422976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lling style text 1"/>
          <p:cNvSpPr txBox="1"/>
          <p:nvPr/>
        </p:nvSpPr>
        <p:spPr>
          <a:xfrm>
            <a:off x="6529566" y="2280167"/>
            <a:ext cx="2220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  Telling Style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behaviors: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Directing others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Supervising them closely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Following up to ensure task completion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blue line"/>
          <p:cNvCxnSpPr/>
          <p:nvPr/>
        </p:nvCxnSpPr>
        <p:spPr>
          <a:xfrm flipV="1">
            <a:off x="6286500" y="1802515"/>
            <a:ext cx="38100" cy="4662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nit name"/>
          <p:cNvSpPr>
            <a:spLocks noGrp="1"/>
          </p:cNvSpPr>
          <p:nvPr>
            <p:ph type="body" sz="quarter" idx="12"/>
          </p:nvPr>
        </p:nvSpPr>
        <p:spPr>
          <a:xfrm>
            <a:off x="1479332" y="404656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Four Leadership Styles</a:t>
            </a:r>
          </a:p>
        </p:txBody>
      </p:sp>
    </p:spTree>
    <p:extLst>
      <p:ext uri="{BB962C8B-B14F-4D97-AF65-F5344CB8AC3E}">
        <p14:creationId xmlns:p14="http://schemas.microsoft.com/office/powerpoint/2010/main" val="2343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837225"/>
              </p:ext>
            </p:extLst>
          </p:nvPr>
        </p:nvGraphicFramePr>
        <p:xfrm>
          <a:off x="609600" y="2081053"/>
          <a:ext cx="5486400" cy="4214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080"/>
                <a:gridCol w="648320"/>
                <a:gridCol w="838200"/>
                <a:gridCol w="1143000"/>
                <a:gridCol w="1219200"/>
                <a:gridCol w="990600"/>
              </a:tblGrid>
              <a:tr h="10544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Telling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Selling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Partici-pating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4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Dele-gating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Relationship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Orientation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019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Task Orientation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selling style text2"/>
          <p:cNvSpPr txBox="1"/>
          <p:nvPr/>
        </p:nvSpPr>
        <p:spPr>
          <a:xfrm>
            <a:off x="6601820" y="1985949"/>
            <a:ext cx="21953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S</a:t>
            </a:r>
            <a:r>
              <a:rPr lang="en-US" sz="2400" dirty="0" smtClean="0">
                <a:solidFill>
                  <a:srgbClr val="FFC000"/>
                </a:solidFill>
              </a:rPr>
              <a:t>elling Style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behaviors: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Closely supervises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Explains relationships between tasks and goals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Encourages questions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blue line"/>
          <p:cNvCxnSpPr/>
          <p:nvPr/>
        </p:nvCxnSpPr>
        <p:spPr>
          <a:xfrm flipV="1">
            <a:off x="6286500" y="1802515"/>
            <a:ext cx="38100" cy="4662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it name"/>
          <p:cNvSpPr>
            <a:spLocks noGrp="1"/>
          </p:cNvSpPr>
          <p:nvPr>
            <p:ph type="body" sz="quarter" idx="12"/>
          </p:nvPr>
        </p:nvSpPr>
        <p:spPr>
          <a:xfrm>
            <a:off x="1479332" y="404656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Four Leadership Styles</a:t>
            </a:r>
          </a:p>
        </p:txBody>
      </p:sp>
      <p:sp>
        <p:nvSpPr>
          <p:cNvPr id="16" name="highlight box1"/>
          <p:cNvSpPr/>
          <p:nvPr/>
        </p:nvSpPr>
        <p:spPr>
          <a:xfrm>
            <a:off x="2740598" y="2065283"/>
            <a:ext cx="1169250" cy="422976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tic style text3"/>
          <p:cNvSpPr txBox="1"/>
          <p:nvPr/>
        </p:nvSpPr>
        <p:spPr>
          <a:xfrm>
            <a:off x="6438900" y="1802515"/>
            <a:ext cx="2358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Participating Style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behaviors: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Offers ideas for tasks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Shares responsibility for decision-making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Allows others to structure their tasks as they like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blue line"/>
          <p:cNvCxnSpPr/>
          <p:nvPr/>
        </p:nvCxnSpPr>
        <p:spPr>
          <a:xfrm flipV="1">
            <a:off x="6286500" y="1802515"/>
            <a:ext cx="38100" cy="4662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nit name"/>
          <p:cNvSpPr>
            <a:spLocks noGrp="1"/>
          </p:cNvSpPr>
          <p:nvPr>
            <p:ph type="body" sz="quarter" idx="12"/>
          </p:nvPr>
        </p:nvSpPr>
        <p:spPr>
          <a:xfrm>
            <a:off x="1479332" y="404656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Four Leadership Styles</a:t>
            </a:r>
          </a:p>
        </p:txBody>
      </p:sp>
      <p:graphicFrame>
        <p:nvGraphicFramePr>
          <p:cNvPr id="1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77359"/>
              </p:ext>
            </p:extLst>
          </p:nvPr>
        </p:nvGraphicFramePr>
        <p:xfrm>
          <a:off x="609600" y="2081053"/>
          <a:ext cx="5486400" cy="4214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080"/>
                <a:gridCol w="648320"/>
                <a:gridCol w="838200"/>
                <a:gridCol w="1143000"/>
                <a:gridCol w="1219200"/>
                <a:gridCol w="990600"/>
              </a:tblGrid>
              <a:tr h="10544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Telling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Selling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Partici-pating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4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Dele-gating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Relationship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Orientation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019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Task Orientation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highlight box1"/>
          <p:cNvSpPr/>
          <p:nvPr/>
        </p:nvSpPr>
        <p:spPr>
          <a:xfrm>
            <a:off x="3925614" y="2065283"/>
            <a:ext cx="1213944" cy="422976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472002"/>
              </p:ext>
            </p:extLst>
          </p:nvPr>
        </p:nvGraphicFramePr>
        <p:xfrm>
          <a:off x="609600" y="2081053"/>
          <a:ext cx="5486400" cy="4214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7080"/>
                <a:gridCol w="648320"/>
                <a:gridCol w="838200"/>
                <a:gridCol w="1143000"/>
                <a:gridCol w="1219200"/>
                <a:gridCol w="990600"/>
              </a:tblGrid>
              <a:tr h="10544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Telling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Selling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 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Partici-pating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Style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 4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Dele-gating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Relationship 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Orientation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0191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Task Orientation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High 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58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Low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delegating style text 4"/>
          <p:cNvSpPr txBox="1"/>
          <p:nvPr/>
        </p:nvSpPr>
        <p:spPr>
          <a:xfrm>
            <a:off x="6511162" y="2030461"/>
            <a:ext cx="22544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Delegating  Style </a:t>
            </a:r>
            <a:r>
              <a:rPr lang="en-US" sz="2400" dirty="0" smtClean="0">
                <a:solidFill>
                  <a:schemeClr val="bg1"/>
                </a:solidFill>
              </a:rPr>
              <a:t>behaviors: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Responsibility passed to team for</a:t>
            </a:r>
          </a:p>
          <a:p>
            <a:pPr marL="393700" lvl="1" indent="-157163">
              <a:buFont typeface="Calibri" panose="020F0502020204030204" pitchFamily="34" charset="0"/>
              <a:buChar char="⁻"/>
            </a:pPr>
            <a:r>
              <a:rPr lang="en-US" sz="2400" dirty="0" smtClean="0">
                <a:solidFill>
                  <a:schemeClr val="bg1"/>
                </a:solidFill>
              </a:rPr>
              <a:t>Decision-making</a:t>
            </a:r>
          </a:p>
          <a:p>
            <a:pPr marL="393700" lvl="1" indent="-157163">
              <a:buFont typeface="Calibri" panose="020F0502020204030204" pitchFamily="34" charset="0"/>
              <a:buChar char="⁻"/>
            </a:pPr>
            <a:r>
              <a:rPr lang="en-US" sz="2400" dirty="0" smtClean="0">
                <a:solidFill>
                  <a:schemeClr val="bg1"/>
                </a:solidFill>
              </a:rPr>
              <a:t>Problem-solving</a:t>
            </a:r>
          </a:p>
          <a:p>
            <a:pPr marL="393700" lvl="1" indent="-157163">
              <a:buFont typeface="Calibri" panose="020F0502020204030204" pitchFamily="34" charset="0"/>
              <a:buChar char="⁻"/>
            </a:pPr>
            <a:r>
              <a:rPr lang="en-US" sz="2400" dirty="0" err="1" smtClean="0">
                <a:solidFill>
                  <a:schemeClr val="bg1"/>
                </a:solidFill>
              </a:rPr>
              <a:t>Imple-menting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blue line"/>
          <p:cNvCxnSpPr/>
          <p:nvPr/>
        </p:nvCxnSpPr>
        <p:spPr>
          <a:xfrm flipV="1">
            <a:off x="6286500" y="1802515"/>
            <a:ext cx="38100" cy="4662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nit name"/>
          <p:cNvSpPr>
            <a:spLocks noGrp="1"/>
          </p:cNvSpPr>
          <p:nvPr>
            <p:ph type="body" sz="quarter" idx="12"/>
          </p:nvPr>
        </p:nvSpPr>
        <p:spPr>
          <a:xfrm>
            <a:off x="1479332" y="404656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Four Leadership Styles</a:t>
            </a:r>
          </a:p>
        </p:txBody>
      </p:sp>
      <p:sp>
        <p:nvSpPr>
          <p:cNvPr id="15" name="highlight box1"/>
          <p:cNvSpPr/>
          <p:nvPr/>
        </p:nvSpPr>
        <p:spPr>
          <a:xfrm>
            <a:off x="5076526" y="2065283"/>
            <a:ext cx="1024758" cy="422976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2555" y="255441"/>
            <a:ext cx="4133461" cy="3290191"/>
          </a:xfrm>
        </p:spPr>
        <p:txBody>
          <a:bodyPr>
            <a:noAutofit/>
          </a:bodyPr>
          <a:lstStyle/>
          <a:p>
            <a:r>
              <a:rPr lang="en-US" sz="3600" dirty="0" smtClean="0"/>
              <a:t>Which of the following Leadership Styles do you think most closely represents your natural style?</a:t>
            </a:r>
            <a:endParaRPr lang="en-US" sz="3000" b="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6686" y="3811206"/>
            <a:ext cx="7169020" cy="25895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Telling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Selling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Participating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 smtClean="0"/>
              <a:t>Delegating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(NS1-U2C2S1:LQ3)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880" y="255441"/>
            <a:ext cx="4260833" cy="3290191"/>
          </a:xfrm>
          <a:prstGeom prst="rect">
            <a:avLst/>
          </a:prstGeom>
        </p:spPr>
      </p:pic>
      <p:sp>
        <p:nvSpPr>
          <p:cNvPr id="7" name="TPChart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58000" y="3811206"/>
            <a:ext cx="1727200" cy="2589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3300" smtClean="0"/>
              <a:t>1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3300" smtClean="0"/>
              <a:t>1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3300" smtClean="0"/>
              <a:t>1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en-US" sz="3300" smtClean="0"/>
              <a:t>1</a:t>
            </a:r>
            <a:endParaRPr lang="en-US" sz="3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3336019"/>
          </a:xfrm>
        </p:spPr>
        <p:txBody>
          <a:bodyPr>
            <a:noAutofit/>
          </a:bodyPr>
          <a:lstStyle/>
          <a:p>
            <a:r>
              <a:rPr lang="en-US" sz="2900" dirty="0" smtClean="0"/>
              <a:t>You have accepted the leadership role of running a group of volunteers for an after-school reading program for elementary students.  The volunteers are high school students who seem unsure of their abilities and may need a lot of encouragement.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4000" dirty="0" smtClean="0"/>
              <a:t>Which leadership style do you think you will need to adopt?</a:t>
            </a:r>
            <a:endParaRPr lang="en-US" sz="40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4107544"/>
            <a:ext cx="7234335" cy="22787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Telling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Selling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Participating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 smtClean="0"/>
              <a:t>Delegating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(NS1-U2C2S1:LQ4) 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59664" y="4662358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4107544"/>
            <a:ext cx="1727200" cy="227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smtClean="0"/>
              <a:t>1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03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textbox"/>
          <p:cNvSpPr txBox="1"/>
          <p:nvPr/>
        </p:nvSpPr>
        <p:spPr>
          <a:xfrm>
            <a:off x="528733" y="2203644"/>
            <a:ext cx="81423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Successful leaders: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Make decisions that will enhance all, not just themselves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Realize that they also have superiors to whom they are 	accountable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Serve as examples of fair play, integrity and dependability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Listen to the needs, feedback and suggestions of all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Understand that leadership is about ___________, not 	just glory or popularity</a:t>
            </a:r>
          </a:p>
        </p:txBody>
      </p:sp>
      <p:sp>
        <p:nvSpPr>
          <p:cNvPr id="4" name="responsibility"/>
          <p:cNvSpPr txBox="1"/>
          <p:nvPr/>
        </p:nvSpPr>
        <p:spPr>
          <a:xfrm>
            <a:off x="5478453" y="5305681"/>
            <a:ext cx="19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responsibility</a:t>
            </a:r>
          </a:p>
        </p:txBody>
      </p:sp>
      <p:sp>
        <p:nvSpPr>
          <p:cNvPr id="12" name="Unit name"/>
          <p:cNvSpPr>
            <a:spLocks noGrp="1"/>
          </p:cNvSpPr>
          <p:nvPr>
            <p:ph type="body" sz="quarter" idx="12"/>
          </p:nvPr>
        </p:nvSpPr>
        <p:spPr>
          <a:xfrm>
            <a:off x="1432035" y="420412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Leadership Etiquette</a:t>
            </a:r>
          </a:p>
        </p:txBody>
      </p:sp>
    </p:spTree>
    <p:extLst>
      <p:ext uri="{BB962C8B-B14F-4D97-AF65-F5344CB8AC3E}">
        <p14:creationId xmlns:p14="http://schemas.microsoft.com/office/powerpoint/2010/main" val="329425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textbox"/>
          <p:cNvSpPr txBox="1"/>
          <p:nvPr/>
        </p:nvSpPr>
        <p:spPr>
          <a:xfrm>
            <a:off x="381001" y="1855500"/>
            <a:ext cx="85231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Successful leaders: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bg1"/>
                </a:solidFill>
              </a:rPr>
              <a:t>Roll up their sleeves and help others when the going gets tough</a:t>
            </a:r>
          </a:p>
          <a:p>
            <a:pPr marL="457200" indent="-457200">
              <a:buFont typeface="+mj-lt"/>
              <a:buAutoNum type="arabicPeriod" startAt="6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bg1"/>
                </a:solidFill>
              </a:rPr>
              <a:t>Know that they succeed only with the work, _______ and 	dedication of others</a:t>
            </a:r>
          </a:p>
          <a:p>
            <a:pPr marL="457200" indent="-457200">
              <a:buFont typeface="+mj-lt"/>
              <a:buAutoNum type="arabicPeriod" startAt="6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bg1"/>
                </a:solidFill>
              </a:rPr>
              <a:t>Do not seek personal recognition but share it equally with their 	team</a:t>
            </a:r>
          </a:p>
          <a:p>
            <a:pPr marL="457200" indent="-457200">
              <a:buFont typeface="+mj-lt"/>
              <a:buAutoNum type="arabicPeriod" startAt="6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bg1"/>
                </a:solidFill>
              </a:rPr>
              <a:t>Work for the success of the organization, not personal gain</a:t>
            </a:r>
          </a:p>
          <a:p>
            <a:pPr marL="457200" indent="-457200">
              <a:buFont typeface="+mj-lt"/>
              <a:buAutoNum type="arabicPeriod" startAt="6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 smtClean="0">
                <a:solidFill>
                  <a:schemeClr val="bg1"/>
                </a:solidFill>
              </a:rPr>
              <a:t>Know that they are entrusted with leadership power, and they 	must continue to earn it or lose it</a:t>
            </a:r>
          </a:p>
        </p:txBody>
      </p:sp>
      <p:sp>
        <p:nvSpPr>
          <p:cNvPr id="4" name="support"/>
          <p:cNvSpPr txBox="1"/>
          <p:nvPr/>
        </p:nvSpPr>
        <p:spPr>
          <a:xfrm>
            <a:off x="6343651" y="2954060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support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0" name="Unit name"/>
          <p:cNvSpPr>
            <a:spLocks noGrp="1"/>
          </p:cNvSpPr>
          <p:nvPr>
            <p:ph type="body" sz="quarter" idx="12"/>
          </p:nvPr>
        </p:nvSpPr>
        <p:spPr>
          <a:xfrm>
            <a:off x="1432035" y="420412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Leadership Etiquette</a:t>
            </a:r>
          </a:p>
        </p:txBody>
      </p:sp>
    </p:spTree>
    <p:extLst>
      <p:ext uri="{BB962C8B-B14F-4D97-AF65-F5344CB8AC3E}">
        <p14:creationId xmlns:p14="http://schemas.microsoft.com/office/powerpoint/2010/main" val="37148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6463" y="2163810"/>
            <a:ext cx="817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As a leader, you </a:t>
            </a:r>
            <a:r>
              <a:rPr lang="en-US" sz="2800" dirty="0" smtClean="0">
                <a:solidFill>
                  <a:srgbClr val="FFC000"/>
                </a:solidFill>
              </a:rPr>
              <a:t>lead people </a:t>
            </a:r>
            <a:r>
              <a:rPr lang="en-US" sz="2800" dirty="0" smtClean="0">
                <a:solidFill>
                  <a:schemeClr val="bg1"/>
                </a:solidFill>
              </a:rPr>
              <a:t>and you </a:t>
            </a:r>
            <a:r>
              <a:rPr lang="en-US" sz="2800" dirty="0" smtClean="0">
                <a:solidFill>
                  <a:srgbClr val="FFC000"/>
                </a:solidFill>
              </a:rPr>
              <a:t>manage things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463" y="2986891"/>
            <a:ext cx="81744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team’s situation dictates how much time the leader spends on each above,                                            considering the factors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Leadership style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Environment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49" y="3881450"/>
            <a:ext cx="3200537" cy="229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nit name"/>
          <p:cNvSpPr>
            <a:spLocks noGrp="1"/>
          </p:cNvSpPr>
          <p:nvPr>
            <p:ph type="body" sz="quarter" idx="12"/>
          </p:nvPr>
        </p:nvSpPr>
        <p:spPr>
          <a:xfrm>
            <a:off x="1432035" y="499242"/>
            <a:ext cx="73152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Primary Factors of the Leadership Situation</a:t>
            </a:r>
          </a:p>
        </p:txBody>
      </p:sp>
    </p:spTree>
    <p:extLst>
      <p:ext uri="{BB962C8B-B14F-4D97-AF65-F5344CB8AC3E}">
        <p14:creationId xmlns:p14="http://schemas.microsoft.com/office/powerpoint/2010/main" val="18139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tIns="457200">
            <a:normAutofit/>
          </a:bodyPr>
          <a:lstStyle/>
          <a:p>
            <a:r>
              <a:rPr lang="en-US" dirty="0" smtClean="0"/>
              <a:t>Discuss the two orientations to leadership behavior</a:t>
            </a:r>
          </a:p>
          <a:p>
            <a:r>
              <a:rPr lang="en-US" dirty="0" smtClean="0"/>
              <a:t>Define the four leadership styles</a:t>
            </a:r>
          </a:p>
          <a:p>
            <a:r>
              <a:rPr lang="en-US" dirty="0" smtClean="0"/>
              <a:t>Identify the primary factors of the </a:t>
            </a:r>
            <a:r>
              <a:rPr lang="en-US" smtClean="0"/>
              <a:t>leadership situation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79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text"/>
          <p:cNvSpPr/>
          <p:nvPr/>
        </p:nvSpPr>
        <p:spPr>
          <a:xfrm>
            <a:off x="618443" y="2165099"/>
            <a:ext cx="81744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leader typically defines the mission and sets goals for completing its tasks.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But the mission may instead be                                          set by someone </a:t>
            </a:r>
            <a:r>
              <a:rPr lang="en-US" sz="2800" dirty="0" smtClean="0">
                <a:solidFill>
                  <a:srgbClr val="FFC000"/>
                </a:solidFill>
              </a:rPr>
              <a:t>outside the                                          team</a:t>
            </a:r>
            <a:r>
              <a:rPr lang="en-US" sz="2800" dirty="0" smtClean="0">
                <a:solidFill>
                  <a:schemeClr val="bg1"/>
                </a:solidFill>
              </a:rPr>
              <a:t> – meaning the leader must                                            translate it into goals that ____ ________ will accept, understand and adopt as their own.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When possible, team members should help set goals.</a:t>
            </a:r>
          </a:p>
        </p:txBody>
      </p:sp>
      <p:pic>
        <p:nvPicPr>
          <p:cNvPr id="8194" name="picture" descr="C:\Users\Pam\AppData\Local\Microsoft\Windows\Temporary Internet Files\Content.IE5\DPU8N45D\MP900448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64" y="2820892"/>
            <a:ext cx="2164173" cy="14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am members"/>
          <p:cNvSpPr/>
          <p:nvPr/>
        </p:nvSpPr>
        <p:spPr>
          <a:xfrm>
            <a:off x="4364067" y="4541421"/>
            <a:ext cx="2479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team members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0" name="Unit name"/>
          <p:cNvSpPr>
            <a:spLocks noGrp="1"/>
          </p:cNvSpPr>
          <p:nvPr>
            <p:ph type="body" sz="quarter" idx="12"/>
          </p:nvPr>
        </p:nvSpPr>
        <p:spPr>
          <a:xfrm>
            <a:off x="1432035" y="420412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Mission</a:t>
            </a:r>
          </a:p>
        </p:txBody>
      </p:sp>
    </p:spTree>
    <p:extLst>
      <p:ext uri="{BB962C8B-B14F-4D97-AF65-F5344CB8AC3E}">
        <p14:creationId xmlns:p14="http://schemas.microsoft.com/office/powerpoint/2010/main" val="8901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379" y="2259695"/>
            <a:ext cx="81744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leader must also set </a:t>
            </a:r>
            <a:r>
              <a:rPr lang="en-US" sz="2800" dirty="0" smtClean="0">
                <a:solidFill>
                  <a:srgbClr val="FFC000"/>
                </a:solidFill>
              </a:rPr>
              <a:t>standards of performance </a:t>
            </a:r>
            <a:r>
              <a:rPr lang="en-US" sz="2800" dirty="0" smtClean="0">
                <a:solidFill>
                  <a:schemeClr val="bg1"/>
                </a:solidFill>
              </a:rPr>
              <a:t>and make sure they are understood.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Standards should 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Reasonable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Supportive of  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Clearly-defined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Consistently enforced among 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Monitored by leader as project progresses</a:t>
            </a:r>
          </a:p>
        </p:txBody>
      </p:sp>
      <p:pic>
        <p:nvPicPr>
          <p:cNvPr id="7" name="picture" descr="C:\Users\Pam\AppData\Local\Microsoft\Windows\Temporary Internet Files\Content.IE5\DPU8N45D\MP900448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86" y="3167736"/>
            <a:ext cx="2164173" cy="14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it name"/>
          <p:cNvSpPr>
            <a:spLocks noGrp="1"/>
          </p:cNvSpPr>
          <p:nvPr>
            <p:ph type="body" sz="quarter" idx="12"/>
          </p:nvPr>
        </p:nvSpPr>
        <p:spPr>
          <a:xfrm>
            <a:off x="1432035" y="420412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Mission</a:t>
            </a:r>
          </a:p>
        </p:txBody>
      </p:sp>
    </p:spTree>
    <p:extLst>
      <p:ext uri="{BB962C8B-B14F-4D97-AF65-F5344CB8AC3E}">
        <p14:creationId xmlns:p14="http://schemas.microsoft.com/office/powerpoint/2010/main" val="23821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2752783"/>
              </p:ext>
            </p:extLst>
          </p:nvPr>
        </p:nvGraphicFramePr>
        <p:xfrm>
          <a:off x="5041265" y="2269155"/>
          <a:ext cx="3624580" cy="507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269931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As a leader, you lead _____ and you manage _____.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(NS1-U2C2S1:LQ5)</a:t>
            </a:r>
            <a:endParaRPr lang="en-US" b="1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8650" y="3192780"/>
            <a:ext cx="77724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600" dirty="0" smtClean="0"/>
              <a:t>things / people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600" dirty="0" smtClean="0"/>
              <a:t>people / things</a:t>
            </a:r>
            <a:endParaRPr lang="en-US" sz="3600" dirty="0"/>
          </a:p>
        </p:txBody>
      </p:sp>
      <p:sp>
        <p:nvSpPr>
          <p:cNvPr id="8" name="CAI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226314" y="445220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5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91328" y="290480"/>
            <a:ext cx="7886700" cy="1991754"/>
          </a:xfrm>
        </p:spPr>
        <p:txBody>
          <a:bodyPr>
            <a:noAutofit/>
          </a:bodyPr>
          <a:lstStyle/>
          <a:p>
            <a:r>
              <a:rPr lang="en-US" sz="3000" dirty="0" smtClean="0"/>
              <a:t>Your principal has asked you to organize a group of NJROTC cadets to pick up trash along a highway near your school next Saturday morning.  Nobody seems very excited about the job, so, as the leader, you should…</a:t>
            </a:r>
            <a:endParaRPr lang="en-US" sz="30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84125" y="2602865"/>
            <a:ext cx="7904096" cy="3629704"/>
          </a:xfrm>
        </p:spPr>
        <p:txBody>
          <a:bodyPr>
            <a:noAutofit/>
          </a:bodyPr>
          <a:lstStyle/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400" dirty="0" smtClean="0"/>
              <a:t>pressure the group into doing a good job by threatening them with negative consequences if they don't participate.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400" dirty="0" smtClean="0"/>
              <a:t>get the principal to persuade the cadets to sign up by writing a letter explaining the importance of keeping the highway clean.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400" dirty="0" smtClean="0"/>
              <a:t>tell the group you will buy donuts in the morning.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400" dirty="0" smtClean="0"/>
              <a:t>have a meeting with the group focused on exploring how this task might be personally beneficial to each cadet.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(NS1-U2C2S1:LQ6)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85978" y="540272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2602865"/>
            <a:ext cx="1727200" cy="3629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smtClean="0"/>
              <a:t>1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smtClean="0"/>
              <a:t>1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smtClean="0"/>
              <a:t>1</a:t>
            </a:r>
          </a:p>
          <a:p>
            <a:pPr marL="639763" indent="-639763"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400" smtClean="0"/>
              <a:t>1</a:t>
            </a:r>
            <a:br>
              <a:rPr lang="en-US" sz="2400" smtClean="0"/>
            </a:b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49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5379" y="2149333"/>
            <a:ext cx="817442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Leaders must be sensitive to people and try to understand them.  This helps leaders know what action to take as the follower’s ability level becomes clear.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Two elements of ability:</a:t>
            </a:r>
          </a:p>
        </p:txBody>
      </p:sp>
      <p:sp>
        <p:nvSpPr>
          <p:cNvPr id="5" name="Rectangle 4"/>
          <p:cNvSpPr/>
          <p:nvPr/>
        </p:nvSpPr>
        <p:spPr>
          <a:xfrm>
            <a:off x="555379" y="4406393"/>
            <a:ext cx="3864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1. </a:t>
            </a:r>
            <a:r>
              <a:rPr lang="en-US" sz="2400" dirty="0" smtClean="0">
                <a:solidFill>
                  <a:srgbClr val="FFC000"/>
                </a:solidFill>
              </a:rPr>
              <a:t>Training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>
                <a:solidFill>
                  <a:prstClr val="white"/>
                </a:solidFill>
              </a:rPr>
              <a:t>– if it is inadequate, leader needs to make sure person get what is needed to perform task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3779" y="4101514"/>
            <a:ext cx="4126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white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2.  </a:t>
            </a:r>
            <a:r>
              <a:rPr lang="en-US" sz="2400" dirty="0" smtClean="0">
                <a:solidFill>
                  <a:srgbClr val="FFC000"/>
                </a:solidFill>
              </a:rPr>
              <a:t>Experience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>
                <a:solidFill>
                  <a:prstClr val="white"/>
                </a:solidFill>
              </a:rPr>
              <a:t>– higher seniority or rank doesn’t mean person has specific experience needed. Some learn quickly; others need more time to acquire a skill.</a:t>
            </a:r>
          </a:p>
        </p:txBody>
      </p:sp>
      <p:sp>
        <p:nvSpPr>
          <p:cNvPr id="10" name="Unit name"/>
          <p:cNvSpPr>
            <a:spLocks noGrp="1"/>
          </p:cNvSpPr>
          <p:nvPr>
            <p:ph type="body" sz="quarter" idx="12"/>
          </p:nvPr>
        </p:nvSpPr>
        <p:spPr>
          <a:xfrm>
            <a:off x="1432035" y="420412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People</a:t>
            </a:r>
          </a:p>
        </p:txBody>
      </p:sp>
    </p:spTree>
    <p:extLst>
      <p:ext uri="{BB962C8B-B14F-4D97-AF65-F5344CB8AC3E}">
        <p14:creationId xmlns:p14="http://schemas.microsoft.com/office/powerpoint/2010/main" val="28793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/>
          <p:cNvSpPr/>
          <p:nvPr/>
        </p:nvSpPr>
        <p:spPr>
          <a:xfrm>
            <a:off x="555379" y="2165099"/>
            <a:ext cx="817442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Successful leaders adapt their leadership style to suit the mission and their team members.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But everyone has strengths and __________, so the wise leader knows how to accommodate both.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weaknesses"/>
          <p:cNvSpPr txBox="1"/>
          <p:nvPr/>
        </p:nvSpPr>
        <p:spPr>
          <a:xfrm>
            <a:off x="5192767" y="3233604"/>
            <a:ext cx="217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weaknesses</a:t>
            </a:r>
            <a:endParaRPr lang="en-US" sz="2800" dirty="0"/>
          </a:p>
        </p:txBody>
      </p:sp>
      <p:sp>
        <p:nvSpPr>
          <p:cNvPr id="5" name="talking text"/>
          <p:cNvSpPr txBox="1"/>
          <p:nvPr/>
        </p:nvSpPr>
        <p:spPr>
          <a:xfrm>
            <a:off x="1146942" y="4695444"/>
            <a:ext cx="542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For example, if you are a good oral communicator, have face to face conversations 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220" name="talking pic" descr="C:\Users\Pam\AppData\Local\Microsoft\Windows\Temporary Internet Files\Content.IE5\SVEBDHWF\MP9003874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49" y="4476717"/>
            <a:ext cx="1300813" cy="18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3450" y="4552918"/>
            <a:ext cx="5598730" cy="16037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nit name"/>
          <p:cNvSpPr>
            <a:spLocks noGrp="1"/>
          </p:cNvSpPr>
          <p:nvPr>
            <p:ph type="body" sz="quarter" idx="12"/>
          </p:nvPr>
        </p:nvSpPr>
        <p:spPr>
          <a:xfrm>
            <a:off x="1432035" y="420412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Leadership Style</a:t>
            </a:r>
          </a:p>
        </p:txBody>
      </p:sp>
    </p:spTree>
    <p:extLst>
      <p:ext uri="{BB962C8B-B14F-4D97-AF65-F5344CB8AC3E}">
        <p14:creationId xmlns:p14="http://schemas.microsoft.com/office/powerpoint/2010/main" val="220172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/>
          <p:cNvSpPr/>
          <p:nvPr/>
        </p:nvSpPr>
        <p:spPr>
          <a:xfrm>
            <a:off x="555379" y="2180865"/>
            <a:ext cx="817442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Successful leaders adapt their leadership style to suit the mission and their team members.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But everyone has strengths and __________, so the wise leader knows how to accommodate both.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9223" name="writing pic" descr="C:\Users\Pam\AppData\Local\Microsoft\Windows\Temporary Internet Files\Content.IE5\SVEBDHWF\MP9004222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3" y="4714725"/>
            <a:ext cx="1965767" cy="14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riting text"/>
          <p:cNvSpPr txBox="1"/>
          <p:nvPr/>
        </p:nvSpPr>
        <p:spPr>
          <a:xfrm>
            <a:off x="3069979" y="4720429"/>
            <a:ext cx="58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Or, if you are more comfortable with written communication, use that to exchange thoughts and ideas.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6550" y="4606784"/>
            <a:ext cx="5853250" cy="16037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eaknesses"/>
          <p:cNvSpPr txBox="1"/>
          <p:nvPr/>
        </p:nvSpPr>
        <p:spPr>
          <a:xfrm>
            <a:off x="5192767" y="3249370"/>
            <a:ext cx="217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weaknesses</a:t>
            </a:r>
            <a:endParaRPr lang="en-US" sz="2800" dirty="0"/>
          </a:p>
        </p:txBody>
      </p:sp>
      <p:sp>
        <p:nvSpPr>
          <p:cNvPr id="13" name="Unit name"/>
          <p:cNvSpPr>
            <a:spLocks noGrp="1"/>
          </p:cNvSpPr>
          <p:nvPr>
            <p:ph type="body" sz="quarter" idx="12"/>
          </p:nvPr>
        </p:nvSpPr>
        <p:spPr>
          <a:xfrm>
            <a:off x="1432035" y="420412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Leadership Style</a:t>
            </a:r>
          </a:p>
        </p:txBody>
      </p:sp>
    </p:spTree>
    <p:extLst>
      <p:ext uri="{BB962C8B-B14F-4D97-AF65-F5344CB8AC3E}">
        <p14:creationId xmlns:p14="http://schemas.microsoft.com/office/powerpoint/2010/main" val="1129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/>
          <p:cNvSpPr/>
          <p:nvPr/>
        </p:nvSpPr>
        <p:spPr>
          <a:xfrm>
            <a:off x="555379" y="1856197"/>
            <a:ext cx="817442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Successful leaders must also make sure their leadership style corresponds to their team members’: 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K</a:t>
            </a:r>
            <a:r>
              <a:rPr lang="en-US" sz="2800" dirty="0" smtClean="0">
                <a:solidFill>
                  <a:schemeClr val="bg1"/>
                </a:solidFill>
              </a:rPr>
              <a:t>nowledge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bilities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Skills</a:t>
            </a:r>
          </a:p>
          <a:p>
            <a:pPr lvl="1"/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After assessing the team members’ </a:t>
            </a:r>
            <a:r>
              <a:rPr lang="en-US" sz="2800" dirty="0" smtClean="0">
                <a:solidFill>
                  <a:srgbClr val="FFC000"/>
                </a:solidFill>
              </a:rPr>
              <a:t>readiness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he leader may need to: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Guide and or support them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Motivate them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Give them freedom to proceed independently</a:t>
            </a:r>
          </a:p>
        </p:txBody>
      </p:sp>
      <p:sp>
        <p:nvSpPr>
          <p:cNvPr id="7" name="Unit name"/>
          <p:cNvSpPr>
            <a:spLocks noGrp="1"/>
          </p:cNvSpPr>
          <p:nvPr>
            <p:ph type="body" sz="quarter" idx="12"/>
          </p:nvPr>
        </p:nvSpPr>
        <p:spPr>
          <a:xfrm>
            <a:off x="1432035" y="420412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Leadership Style</a:t>
            </a:r>
          </a:p>
        </p:txBody>
      </p:sp>
    </p:spTree>
    <p:extLst>
      <p:ext uri="{BB962C8B-B14F-4D97-AF65-F5344CB8AC3E}">
        <p14:creationId xmlns:p14="http://schemas.microsoft.com/office/powerpoint/2010/main" val="13750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/>
          <p:cNvSpPr/>
          <p:nvPr/>
        </p:nvSpPr>
        <p:spPr>
          <a:xfrm>
            <a:off x="571145" y="2180865"/>
            <a:ext cx="817442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leader can prepare for the unexpected by giving careful consideration to the whole environment.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Change is happening constantly, and it’s important to </a:t>
            </a:r>
            <a:r>
              <a:rPr lang="en-US" sz="2800" dirty="0" smtClean="0">
                <a:solidFill>
                  <a:srgbClr val="FFC000"/>
                </a:solidFill>
              </a:rPr>
              <a:t>stay aware </a:t>
            </a:r>
            <a:r>
              <a:rPr lang="en-US" sz="2800" dirty="0" smtClean="0">
                <a:solidFill>
                  <a:schemeClr val="bg1"/>
                </a:solidFill>
              </a:rPr>
              <a:t>and monitor all aspects of the situation.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Leaders must alter and adapt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their _________ _______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accordingly as changes occur.   </a:t>
            </a:r>
          </a:p>
          <a:p>
            <a:endParaRPr lang="en-US" sz="14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	</a:t>
            </a:r>
            <a:r>
              <a:rPr lang="en-US" sz="2800" i="1" dirty="0" smtClean="0">
                <a:solidFill>
                  <a:srgbClr val="FFC000"/>
                </a:solidFill>
              </a:rPr>
              <a:t>Flexibility is key!</a:t>
            </a:r>
          </a:p>
        </p:txBody>
      </p:sp>
      <p:pic>
        <p:nvPicPr>
          <p:cNvPr id="10243" name="Picture" descr="C:\Users\Pam\AppData\Local\Microsoft\Windows\Temporary Internet Files\Content.IE5\SVEBDHWF\MP90039042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86" y="4339053"/>
            <a:ext cx="2591291" cy="184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adership behavior"/>
          <p:cNvSpPr/>
          <p:nvPr/>
        </p:nvSpPr>
        <p:spPr>
          <a:xfrm>
            <a:off x="1345928" y="4663226"/>
            <a:ext cx="3227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leadership </a:t>
            </a:r>
            <a:r>
              <a:rPr lang="en-US" sz="2800" dirty="0" smtClean="0">
                <a:solidFill>
                  <a:srgbClr val="FFC000"/>
                </a:solidFill>
              </a:rPr>
              <a:t> behavior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0" name="Unit name"/>
          <p:cNvSpPr>
            <a:spLocks noGrp="1"/>
          </p:cNvSpPr>
          <p:nvPr>
            <p:ph type="body" sz="quarter" idx="12"/>
          </p:nvPr>
        </p:nvSpPr>
        <p:spPr>
          <a:xfrm>
            <a:off x="1432035" y="420412"/>
            <a:ext cx="73152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81029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PChart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3604982"/>
              </p:ext>
            </p:extLst>
          </p:nvPr>
        </p:nvGraphicFramePr>
        <p:xfrm>
          <a:off x="4857750" y="2712720"/>
          <a:ext cx="3657600" cy="465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Having higher seniority or rank typically means the person has the specific experience or skill that is needed to complete a mission.  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(NS1-U2C2S1:LQ7)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8650" y="3177540"/>
            <a:ext cx="77724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 smtClean="0"/>
              <a:t>True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 smtClean="0"/>
              <a:t>False</a:t>
            </a:r>
            <a:endParaRPr lang="en-US" sz="3200" dirty="0"/>
          </a:p>
        </p:txBody>
      </p:sp>
      <p:sp>
        <p:nvSpPr>
          <p:cNvPr id="8" name="CAI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10800000">
            <a:off x="226314" y="426729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5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65125"/>
            <a:ext cx="8610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Key Term Questions </a:t>
            </a:r>
            <a:r>
              <a:rPr lang="en-US" dirty="0">
                <a:solidFill>
                  <a:srgbClr val="F8F8F8"/>
                </a:solidFill>
                <a:latin typeface="Calibri" panose="020F0502020204030204" pitchFamily="34" charset="0"/>
              </a:rPr>
              <a:t>Slide </a:t>
            </a:r>
            <a:r>
              <a:rPr lang="en-US" dirty="0" smtClean="0">
                <a:solidFill>
                  <a:srgbClr val="F8F8F8"/>
                </a:solidFill>
                <a:latin typeface="Calibri" panose="020F0502020204030204" pitchFamily="34" charset="0"/>
              </a:rPr>
              <a:t>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175" y="2286694"/>
            <a:ext cx="8839200" cy="398044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8F8F8"/>
                </a:solidFill>
                <a:hlinkClick r:id="rId3" action="ppaction://hlinksldjump"/>
              </a:rPr>
              <a:t>Leadership model, no best way to lead people</a:t>
            </a:r>
            <a:endParaRPr lang="en-US" sz="28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8F8F8"/>
                </a:solidFill>
                <a:hlinkClick r:id="rId4" action="ppaction://hlinksldjump"/>
              </a:rPr>
              <a:t>Leader's engagement in two-way team member communication</a:t>
            </a:r>
            <a:endParaRPr lang="en-US" sz="2800" dirty="0" smtClean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8F8F8"/>
                </a:solidFill>
                <a:hlinkClick r:id="rId5" action="ppaction://hlinksldjump"/>
              </a:rPr>
              <a:t>Ability to understand the feelings of others</a:t>
            </a:r>
            <a:endParaRPr lang="en-US" sz="2800" dirty="0">
              <a:solidFill>
                <a:srgbClr val="F8F8F8"/>
              </a:solidFill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F8F8F8"/>
                </a:solidFill>
                <a:hlinkClick r:id="rId6" action="ppaction://hlinksldjump"/>
              </a:rPr>
              <a:t>Leader's involvement in defining the individual or a group duties</a:t>
            </a:r>
            <a:endParaRPr lang="en-US" sz="2800" dirty="0">
              <a:solidFill>
                <a:srgbClr val="F8F8F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175" y="173027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F8F8F8"/>
                </a:solidFill>
              </a:rPr>
              <a:t>Click any link below to go directly to polling that question.</a:t>
            </a:r>
            <a:endParaRPr lang="en-US" sz="2800" i="1" dirty="0">
              <a:solidFill>
                <a:srgbClr val="F8F8F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6396335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8F8F8"/>
                </a:solidFill>
              </a:rPr>
              <a:t>Click here to return to this index. </a:t>
            </a:r>
            <a:endParaRPr lang="en-US" sz="2400" i="1" dirty="0">
              <a:solidFill>
                <a:srgbClr val="F8F8F8"/>
              </a:solidFill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1934545" y="6530842"/>
            <a:ext cx="1066800" cy="250958"/>
          </a:xfrm>
          <a:prstGeom prst="leftArrow">
            <a:avLst/>
          </a:prstGeom>
          <a:solidFill>
            <a:srgbClr val="E0E0E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E0E0E0"/>
              </a:solidFill>
              <a:latin typeface="Arial" charset="0"/>
            </a:endParaRPr>
          </a:p>
        </p:txBody>
      </p:sp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9125" y="5972175"/>
            <a:ext cx="904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574018"/>
          </a:xfrm>
        </p:spPr>
        <p:txBody>
          <a:bodyPr>
            <a:noAutofit/>
          </a:bodyPr>
          <a:lstStyle/>
          <a:p>
            <a:r>
              <a:rPr lang="en-US" sz="4400" dirty="0" smtClean="0"/>
              <a:t>Exercise and nutrition are to good health as _________ and ________ are to good leadership abilities.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sensitivity and flexibility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intelligence and charisma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physical strength and speaking ability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gender and focus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(NS1-U2C2S1:LQ8)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59664" y="3293467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2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209549" y="190500"/>
            <a:ext cx="8705851" cy="1187450"/>
          </a:xfrm>
        </p:spPr>
        <p:txBody>
          <a:bodyPr>
            <a:noAutofit/>
          </a:bodyPr>
          <a:lstStyle/>
          <a:p>
            <a:r>
              <a:rPr lang="en-US" sz="3800" dirty="0"/>
              <a:t>List 2-3 things that are similar OR different between the four leadership styles.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52724" y="6196741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9549" y="5394643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576595"/>
            <a:ext cx="1062281" cy="1018362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 rot="10800000" flipH="1">
            <a:off x="209549" y="1453907"/>
            <a:ext cx="8705851" cy="3880092"/>
          </a:xfrm>
          <a:prstGeom prst="flowChartPunchedCard">
            <a:avLst/>
          </a:prstGeom>
          <a:solidFill>
            <a:srgbClr val="FFFFC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00288"/>
            <a:ext cx="57419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60" name="ShockwaveFlash2" r:id="rId3" imgW="1136520" imgH="1365120"/>
        </mc:Choice>
        <mc:Fallback>
          <p:control name="ShockwaveFlash2" r:id="rId3" imgW="1136520" imgH="1365120">
            <p:pic>
              <p:nvPicPr>
                <p:cNvPr id="14" name="ShockwaveFlash2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65720" y="5403218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80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1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>
          <a:xfrm>
            <a:off x="219808" y="67408"/>
            <a:ext cx="7886700" cy="1325563"/>
          </a:xfrm>
        </p:spPr>
        <p:txBody>
          <a:bodyPr/>
          <a:lstStyle/>
          <a:p>
            <a:r>
              <a:rPr lang="en-US" dirty="0" smtClean="0"/>
              <a:t>Leaderboard</a:t>
            </a:r>
            <a:endParaRPr lang="en-US" dirty="0"/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74885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0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001925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/>
                <a:gridCol w="3048000"/>
                <a:gridCol w="1397000"/>
                <a:gridCol w="3048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 txBox="1">
            <a:spLocks/>
          </p:cNvSpPr>
          <p:nvPr/>
        </p:nvSpPr>
        <p:spPr>
          <a:xfrm>
            <a:off x="213827" y="264367"/>
            <a:ext cx="78867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Team Scores</a:t>
            </a:r>
            <a:endParaRPr lang="en-US" dirty="0">
              <a:ln w="3175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4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76746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0000"/>
                <a:gridCol w="3810000"/>
                <a:gridCol w="3810000"/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>
            <a:spLocks noGrp="1"/>
          </p:cNvSpPr>
          <p:nvPr>
            <p:ph type="title"/>
          </p:nvPr>
        </p:nvSpPr>
        <p:spPr>
          <a:xfrm>
            <a:off x="213827" y="264367"/>
            <a:ext cx="7886700" cy="930275"/>
          </a:xfrm>
        </p:spPr>
        <p:txBody>
          <a:bodyPr/>
          <a:lstStyle/>
          <a:p>
            <a:r>
              <a:rPr lang="en-US" dirty="0" smtClean="0"/>
              <a:t>Team MVP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6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Whiteboard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8820" y="17585"/>
            <a:ext cx="750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  <a:endParaRPr lang="en-US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</a:endParaRP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 rot="16200000">
            <a:off x="7710063" y="102626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7835100"/>
              </p:ext>
            </p:extLst>
          </p:nvPr>
        </p:nvGraphicFramePr>
        <p:xfrm>
          <a:off x="4114800" y="1600201"/>
          <a:ext cx="4572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325563"/>
          </a:xfrm>
        </p:spPr>
        <p:txBody>
          <a:bodyPr/>
          <a:lstStyle/>
          <a:p>
            <a:r>
              <a:rPr lang="en-US" dirty="0" smtClean="0"/>
              <a:t>Team Assignment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1714500"/>
            <a:ext cx="77724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 smtClean="0"/>
              <a:t>Alpha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 smtClean="0"/>
              <a:t>Bravo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 smtClean="0"/>
              <a:t>Charlie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 smtClean="0"/>
              <a:t>Delta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0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 leadership model based on the concept that there is a no single best way to influence and lead people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Situational Leadership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Empathetic Leadership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Relationship Behavior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Task Behavior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(NS1-U2C2S1:KT1)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3890" y="3237483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5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 leader's engagement in the supportive, two-way communication with his or her team members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Situational Leadership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Empathetic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Relationship Behavior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Task Behavior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NS1-U2C2S1:KT2)</a:t>
            </a:r>
            <a:endParaRPr lang="en-US" b="1" dirty="0"/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37878" y="4417085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62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Having the ability to understand; being aware of, and sensitive to, the feelings, thoughts and experiences of others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Situational Leadership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Empathetic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Relationship Behavior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Task Behavior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(NS1-U2C2S1:KT3)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3364" y="384763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6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leader's involvement in defining the duties and responsibilities of an individual or a group</a:t>
            </a:r>
            <a:endParaRPr lang="en-US" sz="44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Situational Leadership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Empathetic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Relationship Behavior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 smtClean="0"/>
              <a:t>Task Behavior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(NS1-U2C2S1:KT4)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37878" y="5002300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</a:p>
          <a:p>
            <a:pPr algn="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smtClean="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5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f14f0288-5dc2-4b68-bb2c-b31e70680407"/>
  <p:tag name="WASPOLLED" val="C317C568CE7943AA90EB62114D562FB5"/>
  <p:tag name="TPVERSION" val="6"/>
  <p:tag name="TPFULLVERSION" val="6.2.1.5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643BBC6087E4EFCA314C3FA9D5E856E&lt;/guid&gt;&#10;        &lt;description /&gt;&#10;        &lt;date&gt;6/23/2015 10:32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4F5BF71C56641D1B8E048CBF341F1D5&lt;/guid&gt;&#10;            &lt;repollguid&gt;213CDAEBEB3F4BFD82F70B1448CE0C70&lt;/repollguid&gt;&#10;            &lt;sourceid&gt;E156330856F246BCB26D9B408219262D&lt;/sourceid&gt;&#10;            &lt;questiontext&gt;Having the ability to understand; being aware of, and sensitive to, the feelings, thoughts and experiences of others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0C2A572B7F34A21939925A0F56EB896&lt;/guid&gt;&#10;                    &lt;answertext&gt;Situational Leadership&lt;/answertext&gt;&#10;                    &lt;valuetype&gt;-1&lt;/valuetype&gt;&#10;                &lt;/answer&gt;&#10;                &lt;answer&gt;&#10;                    &lt;guid&gt;A0FE749A2717454F8A991847C5280161&lt;/guid&gt;&#10;                    &lt;answertext&gt;Empathetic&lt;/answertext&gt;&#10;                    &lt;valuetype&gt;1&lt;/valuetype&gt;&#10;                &lt;/answer&gt;&#10;                &lt;answer&gt;&#10;                    &lt;guid&gt;2D408EF05CE645D1B106CA0F7AEB0CE0&lt;/guid&gt;&#10;                    &lt;answertext&gt;Relationship Behavior&lt;/answertext&gt;&#10;                    &lt;valuetype&gt;-1&lt;/valuetype&gt;&#10;                &lt;/answer&gt;&#10;                &lt;answer&gt;&#10;                    &lt;guid&gt;13ABA7CEA7D94A5EBACBD88D84AF5CCF&lt;/guid&gt;&#10;                    &lt;answertext&gt;Task Behavior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F24E11EB4D542F18B7B918ECBF6975E&lt;/guid&gt;&#10;        &lt;description /&gt;&#10;        &lt;date&gt;6/23/2015 10:32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EDA277BC6274761AA3760C99AFE5BFA&lt;/guid&gt;&#10;            &lt;repollguid&gt;00671BE528954D2E93CA6E099419322D&lt;/repollguid&gt;&#10;            &lt;sourceid&gt;B173AB380E0D41078BE36AF6EAACDF68&lt;/sourceid&gt;&#10;            &lt;questiontext&gt;The leader's involvement in defining the duties and responsibilities of an individual or a group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6D1F8AB900248A6B339C66848A38F6B&lt;/guid&gt;&#10;                    &lt;answertext&gt;Situational Leadership&lt;/answertext&gt;&#10;                    &lt;valuetype&gt;-1&lt;/valuetype&gt;&#10;                &lt;/answer&gt;&#10;                &lt;answer&gt;&#10;                    &lt;guid&gt;7CD73089750B4D2483875B9F3634D5D7&lt;/guid&gt;&#10;                    &lt;answertext&gt;Empathetic&lt;/answertext&gt;&#10;                    &lt;valuetype&gt;-1&lt;/valuetype&gt;&#10;                &lt;/answer&gt;&#10;                &lt;answer&gt;&#10;                    &lt;guid&gt;A7C56DB317DD4737B6E865D04DF45296&lt;/guid&gt;&#10;                    &lt;answertext&gt;Relationship Behavior&lt;/answertext&gt;&#10;                    &lt;valuetype&gt;-1&lt;/valuetype&gt;&#10;                &lt;/answer&gt;&#10;                &lt;answer&gt;&#10;                    &lt;guid&gt;BDD32B97E0F54D988A2901E15CFC92EE&lt;/guid&gt;&#10;                    &lt;answertext&gt;Task Behavior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70CF86BCF4A4417A8B62AB5326EC20F&lt;/guid&gt;&#10;        &lt;description /&gt;&#10;        &lt;date&gt;6/28/2015 3:01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937C36379C54DFEBFC640DF89C183DD&lt;/guid&gt;&#10;            &lt;repollguid&gt;D9541605D0FF4A10B2EAF1FB911B3EA9&lt;/repollguid&gt;&#10;            &lt;sourceid&gt;679EEB26F83745A0A8DDF477CA8E16A8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035FDF97CC0841318F3C6547F1220659&lt;/guid&gt;&#10;                    &lt;answertext&gt;Alpha&lt;/answertext&gt;&#10;                    &lt;valuetype&gt;0&lt;/valuetype&gt;&#10;                &lt;/answer&gt;&#10;                &lt;answer&gt;&#10;                    &lt;guid&gt;611CCBD4C93D404FB77DA2DE95B3B09B&lt;/guid&gt;&#10;                    &lt;answertext&gt;Bravo&lt;/answertext&gt;&#10;                    &lt;valuetype&gt;0&lt;/valuetype&gt;&#10;                &lt;/answer&gt;&#10;                &lt;answer&gt;&#10;                    &lt;guid&gt;9F609A21D9F24B7A8F4E69B3AB4A28B1&lt;/guid&gt;&#10;                    &lt;answertext&gt;Charlie&lt;/answertext&gt;&#10;                    &lt;valuetype&gt;0&lt;/valuetype&gt;&#10;                &lt;/answer&gt;&#10;                &lt;answer&gt;&#10;                    &lt;guid&gt;430B31EE06094F458CCF1DAEED45201C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5C655767D32146F797A773E2F394F9AF&lt;/guid&gt;&#10;            &lt;repollguid&gt;72EB8ABF216548FEB8BE3B4AE4452A9C&lt;/repollguid&gt;&#10;            &lt;sourceid&gt;374F1F5BF5164A0B8B4ECC0AB243F8CD&lt;/sourceid&gt;&#10;            &lt;questiontext&gt;Describe the personality traits of a good leader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AA7F67BCECF4C2BAAA57484D6DF1659&lt;/guid&gt;&#10;        &lt;description /&gt;&#10;        &lt;date&gt;6/23/2015 10:41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5F6D6069C284A1894529B803F0F6F16&lt;/guid&gt;&#10;            &lt;repollguid&gt;C4AF56DDD95A45C2AEB93A07226CA99C&lt;/repollguid&gt;&#10;            &lt;sourceid&gt;FDC5486CB6B54208BE3A9E905A787E34&lt;/sourceid&gt;&#10;            &lt;questiontext&gt;How would you rate your CURRENT ability as a leader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29C5241BD11047EA8CDE72407D49C05B&lt;/guid&gt;&#10;                    &lt;answertext&gt;Very high - I see myself as a natural leader; AND I have had the chance to practice leadership skills.&lt;/answertext&gt;&#10;                    &lt;valuetype&gt;0&lt;/valuetype&gt;&#10;                &lt;/answer&gt;&#10;                &lt;answer&gt;&#10;                    &lt;guid&gt;A58A48A13E7649EDA14FE77585909E43&lt;/guid&gt;&#10;                    &lt;answertext&gt;High - I see myself as a natural leader; BUT I have not had many opportunities to practice these skills yet.&lt;/answertext&gt;&#10;                    &lt;valuetype&gt;0&lt;/valuetype&gt;&#10;                &lt;/answer&gt;&#10;                &lt;answer&gt;&#10;                    &lt;guid&gt;2CB345EA2B204FEEB760ABCEC0CEDCE1&lt;/guid&gt;&#10;                    &lt;answertext&gt;Moderate - I am unsure if I have the skills of a leader; BUT I am excited for the opportunity to learn and practice.&lt;/answertext&gt;&#10;                    &lt;valuetype&gt;0&lt;/valuetype&gt;&#10;                &lt;/answer&gt;&#10;                &lt;answer&gt;&#10;                    &lt;guid&gt;9E4E250EEA794D3C9C0E6026AAD3102D&lt;/guid&gt;&#10;                    &lt;answertext&gt;Low - I am unsure if I have the skills of a leader; AND I am a bit nervous about being put in a leadership role.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56FE23A0D7964E3BB3024DB72DFD18F2&lt;/guid&gt;&#10;        &lt;description /&gt;&#10;        &lt;date&gt;6/23/2015 10:41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A83772EABD44B719280E1EC86325DAE&lt;/guid&gt;&#10;            &lt;repollguid&gt;4998A1F4A2824336B2604EE7F52ED16C&lt;/repollguid&gt;&#10;            &lt;sourceid&gt;14E6387B532C4B0DAE4599D99AFD470F&lt;/sourceid&gt;&#10;            &lt;questiontext&gt;Leadership and management are essentially the same thing. 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2E8740F5C2194D928B8EC894493CBC79&lt;/guid&gt;&#10;                    &lt;answertext&gt;True&lt;/answertext&gt;&#10;                    &lt;valuetype&gt;-1&lt;/valuetype&gt;&#10;                &lt;/answer&gt;&#10;                &lt;answer&gt;&#10;                    &lt;guid&gt;B906F14603E04F1F812B5169A70B0E6C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COLORS" val="3,6,10,45,32,50,13,4,9,55,1"/>
  <p:tag name="LABELFORMAT" val="1"/>
  <p:tag name="NUMBERFORMAT" val="3"/>
  <p:tag name="TYPE" val="0"/>
  <p:tag name="COLORTYPE" val="SCHEM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59D504EBF7E443BB351361FA5F3B8F4&lt;/guid&gt;&#10;        &lt;description /&gt;&#10;        &lt;date&gt;6/23/2015 10:41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3ECFF2B61554AB1B6EB13A69E8BB0DA&lt;/guid&gt;&#10;            &lt;repollguid&gt;726C1479160F44F98247B00EA4E22D0B&lt;/repollguid&gt;&#10;            &lt;sourceid&gt;36F59002941F4974AF1E0D281298181D&lt;/sourceid&gt;&#10;            &lt;questiontext&gt;Which of the following Leadership Styles do you think most closely represents your natural style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1849D69AE6EE41D7A574BE4E5263B98C&lt;/guid&gt;&#10;                    &lt;answertext&gt;Telling&lt;/answertext&gt;&#10;                    &lt;valuetype&gt;0&lt;/valuetype&gt;&#10;                &lt;/answer&gt;&#10;                &lt;answer&gt;&#10;                    &lt;guid&gt;F9E84F70A3D54CA8AD4716BF891FD163&lt;/guid&gt;&#10;                    &lt;answertext&gt;Selling&lt;/answertext&gt;&#10;                    &lt;valuetype&gt;0&lt;/valuetype&gt;&#10;                &lt;/answer&gt;&#10;                &lt;answer&gt;&#10;                    &lt;guid&gt;810CC0BBD3A949BAB7EBF0F4C3C27AA8&lt;/guid&gt;&#10;                    &lt;answertext&gt;Participating&lt;/answertext&gt;&#10;                    &lt;valuetype&gt;0&lt;/valuetype&gt;&#10;                &lt;/answer&gt;&#10;                &lt;answer&gt;&#10;                    &lt;guid&gt;95880BD17C84491395D89CE645815B57&lt;/guid&gt;&#10;                    &lt;answertext&gt;Delegating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LABELFORMAT" val="1"/>
  <p:tag name="NUMBERFORMAT" val="3"/>
  <p:tag name="COLORTYPE" val="SCHEM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E89B63DFB63C434F83928F702A1B490D&lt;/guid&gt;&#10;        &lt;description /&gt;&#10;        &lt;date&gt;6/23/2015 10:41:2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651840714A745168B12F164B97C01C0&lt;/guid&gt;&#10;            &lt;repollguid&gt;D8EC3E3905244A2D9CDE1BAFE656717D&lt;/repollguid&gt;&#10;            &lt;sourceid&gt;8B2CDA41193B44E69AA92A66B73488D8&lt;/sourceid&gt;&#10;            &lt;questiontext&gt;You have accepted the leadership role of running a group of volunteers for an after-school reading program for elementary students.  The volunteers are high school students who seem unsure of their abilities and may need a lot of encouragement.  Which leadership style do you think you will need to adopt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915416AC7EA482EA366790E65479907&lt;/guid&gt;&#10;                    &lt;answertext&gt;Telling&lt;/answertext&gt;&#10;                    &lt;valuetype&gt;-1&lt;/valuetype&gt;&#10;                &lt;/answer&gt;&#10;                &lt;answer&gt;&#10;                    &lt;guid&gt;0D64654AF0FA4A47A08AAD1EAAF0FB12&lt;/guid&gt;&#10;                    &lt;answertext&gt;Selling&lt;/answertext&gt;&#10;                    &lt;valuetype&gt;1&lt;/valuetype&gt;&#10;                &lt;/answer&gt;&#10;                &lt;answer&gt;&#10;                    &lt;guid&gt;B4FB3143D02E4CB99A2E202CF9005A01&lt;/guid&gt;&#10;                    &lt;answertext&gt;Participating&lt;/answertext&gt;&#10;                    &lt;valuetype&gt;-1&lt;/valuetype&gt;&#10;                &lt;/answer&gt;&#10;                &lt;answer&gt;&#10;                    &lt;guid&gt;07AC8F62539147E2A9F4435BCC9EB53D&lt;/guid&gt;&#10;                    &lt;answertext&gt;Delegating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22938927C384F0B996019510091E1B9&lt;/guid&gt;&#10;        &lt;description /&gt;&#10;        &lt;date&gt;6/23/2015 10:41:2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C2A7D78C55A43FA92E620AD897D08D2&lt;/guid&gt;&#10;            &lt;repollguid&gt;85A42D4FD0CC453FBAF3D2A1FF069DFA&lt;/repollguid&gt;&#10;            &lt;sourceid&gt;C94A1109EF5B4741AAF5CCE14FECEA43&lt;/sourceid&gt;&#10;            &lt;questiontext&gt;As a leader, you lead _____ and you manage _____.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52DE98A69174AEAAE6D47AC725464D2&lt;/guid&gt;&#10;                    &lt;answertext&gt;things / people&lt;/answertext&gt;&#10;                    &lt;valuetype&gt;-1&lt;/valuetype&gt;&#10;                &lt;/answer&gt;&#10;                &lt;answer&gt;&#10;                    &lt;guid&gt;FC1206D390A64A7683CC405C1B4C16C5&lt;/guid&gt;&#10;                    &lt;answertext&gt;people / thing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COLORS" val="3,6,10,45,32,50,13,4,9,55,1"/>
  <p:tag name="LABELFORMAT" val="1"/>
  <p:tag name="NUMBERFORMAT" val="3"/>
  <p:tag name="TYPE" val="0"/>
  <p:tag name="COLORTYPE" val="SCHE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8431EB0DD7A4D19858221B625F300AC&lt;/guid&gt;&#10;        &lt;description /&gt;&#10;        &lt;date&gt;6/23/2015 10:41:2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D3221BABA414BD8B669415517C82EE6&lt;/guid&gt;&#10;            &lt;repollguid&gt;D6BA671539DA4DD7B0D020C8C7B289A3&lt;/repollguid&gt;&#10;            &lt;sourceid&gt;6B9BDB1D28BC459F9638C9BAA079FFC2&lt;/sourceid&gt;&#10;            &lt;questiontext&gt;Your principal has asked you to organize a group of NJROTC cadets to pick up trash along a highway near your school next Saturday morning.  Nobody seems very excited about the job, so, as the leader, you should…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2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3F8CC7697BD431CA5F5F47EC917FD61&lt;/guid&gt;&#10;                    &lt;answertext&gt;pressure the group into doing a good job by threatening them with negative consequences if they don't participate.&lt;/answertext&gt;&#10;                    &lt;valuetype&gt;-1&lt;/valuetype&gt;&#10;                &lt;/answer&gt;&#10;                &lt;answer&gt;&#10;                    &lt;guid&gt;A1367D452E0E4BD99A11150911CB8297&lt;/guid&gt;&#10;                    &lt;answertext&gt;get the principal to persuade the cadets to sign up by writing a letter explaining the importance of keeping the highway clean.&lt;/answertext&gt;&#10;                    &lt;valuetype&gt;-1&lt;/valuetype&gt;&#10;                &lt;/answer&gt;&#10;                &lt;answer&gt;&#10;                    &lt;guid&gt;051E6F79EF374CCD9E6D33F2704B69A7&lt;/guid&gt;&#10;                    &lt;answertext&gt;tell the group you will buy donuts in the morning.&lt;/answertext&gt;&#10;                    &lt;valuetype&gt;-1&lt;/valuetype&gt;&#10;                &lt;/answer&gt;&#10;                &lt;answer&gt;&#10;                    &lt;guid&gt;42E70E8E01134DA3BDCD3CADAD0606EF&lt;/guid&gt;&#10;                    &lt;answertext&gt;have a meeting with the group focused on exploring how this task might be personally beneficial to each cadet.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rueFalse"/>
  <p:tag name="TPQUESTIONXML" val="﻿&lt;?xml version=&quot;1.0&quot; encoding=&quot;utf-8&quot;?&gt;&#10;&lt;questionlist&gt;&#10;    &lt;properties&gt;&#10;        &lt;guid&gt;AF40901BDE2D4F498F1C9F818DE3F91F&lt;/guid&gt;&#10;        &lt;description /&gt;&#10;        &lt;date&gt;6/23/2015 10:41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671D8E89F4142C8B49F611545824CC2&lt;/guid&gt;&#10;            &lt;repollguid&gt;5CBA7C42310B46989BC687907F13C7CD&lt;/repollguid&gt;&#10;            &lt;sourceid&gt;406E172F4B3A4464B0BB8A68F723CAF1&lt;/sourceid&gt;&#10;            &lt;questiontext&gt;Having higher seniority or rank typically means the person has the specific experience or skill that is needed to complete a mission.  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truefalse&gt;True&lt;/truefalse&gt;&#10;            &lt;answers&gt;&#10;                &lt;answer&gt;&#10;                    &lt;guid&gt;3EBE4187ED474BF991609856013CB0F7&lt;/guid&gt;&#10;                    &lt;answertext&gt;True&lt;/answertext&gt;&#10;                    &lt;valuetype&gt;-1&lt;/valuetype&gt;&#10;                &lt;/answer&gt;&#10;                &lt;answer&gt;&#10;                    &lt;guid&gt;47AF744EF3DD48508EAD0C1D53600DA5&lt;/guid&gt;&#10;                    &lt;answertext&gt;Fals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COLORS" val="3,6,10,45,32,50,13,4,9,55,1"/>
  <p:tag name="LABELFORMAT" val="1"/>
  <p:tag name="NUMBERFORMAT" val="3"/>
  <p:tag name="TYPE" val="0"/>
  <p:tag name="COLORTYPE" val="SCHEM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1A82A0FECFA4C0F8D47FB5D5D27C3D4&lt;/guid&gt;&#10;        &lt;description /&gt;&#10;        &lt;date&gt;6/23/2015 10:41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82BF036C0534B07A7634AECEAB02B35&lt;/guid&gt;&#10;            &lt;repollguid&gt;60F20EDCF4F94B9087DA7A5CC519ACA2&lt;/repollguid&gt;&#10;            &lt;sourceid&gt;73A24F93DF404850BB37D8177BE6CB45&lt;/sourceid&gt;&#10;            &lt;questiontext&gt;Exercise and nutrition are to good health as _________ and ________ are to good leadership abilities.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AD003F37E2FB4358B58DB7E94FA46B68&lt;/guid&gt;&#10;                    &lt;answertext&gt;sensitivity and flexibility&lt;/answertext&gt;&#10;                    &lt;valuetype&gt;1&lt;/valuetype&gt;&#10;                &lt;/answer&gt;&#10;                &lt;answer&gt;&#10;                    &lt;guid&gt;5AE99CA600064FCE8156088F08168DF6&lt;/guid&gt;&#10;                    &lt;answertext&gt;intelligence and charisma&lt;/answertext&gt;&#10;                    &lt;valuetype&gt;-1&lt;/valuetype&gt;&#10;                &lt;/answer&gt;&#10;                &lt;answer&gt;&#10;                    &lt;guid&gt;FCD0130BDC26419081D9541E16F7A780&lt;/guid&gt;&#10;                    &lt;answertext&gt;physical strength and speaking ability&lt;/answertext&gt;&#10;                    &lt;valuetype&gt;-1&lt;/valuetype&gt;&#10;                &lt;/answer&gt;&#10;                &lt;answer&gt;&#10;                    &lt;guid&gt;78CDB99DFF394230B0089366D72C40E7&lt;/guid&gt;&#10;                    &lt;answertext&gt;gender and focu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56439B8A37D4BBFA7AFD575DD0E69B1&lt;/guid&gt;&#10;        &lt;description /&gt;&#10;        &lt;date&gt;6/23/2015 10:32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8A3F872562A40FCA417227753E1344D&lt;/guid&gt;&#10;            &lt;repollguid&gt;DB618969E11E42F891958573C5B3432A&lt;/repollguid&gt;&#10;            &lt;sourceid&gt;0F1763BDA9A74E948B730D351CF67DB4&lt;/sourceid&gt;&#10;            &lt;questiontext&gt;A leadership model based on the concept that there is a no single best way to influence and lead people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35C995E3B0B45F186241677B7C48587&lt;/guid&gt;&#10;                    &lt;answertext&gt;Situational Leadership&lt;/answertext&gt;&#10;                    &lt;valuetype&gt;1&lt;/valuetype&gt;&#10;                &lt;/answer&gt;&#10;                &lt;answer&gt;&#10;                    &lt;guid&gt;BBE0D10E450B4CBB889AD8C5EF019E16&lt;/guid&gt;&#10;                    &lt;answertext&gt;Empathetic Leadership&lt;/answertext&gt;&#10;                    &lt;valuetype&gt;-1&lt;/valuetype&gt;&#10;                &lt;/answer&gt;&#10;                &lt;answer&gt;&#10;                    &lt;guid&gt;9E5203FEFACA4AD4B40E58660DB5BB5D&lt;/guid&gt;&#10;                    &lt;answertext&gt;Relationship Behavior&lt;/answertext&gt;&#10;                    &lt;valuetype&gt;-1&lt;/valuetype&gt;&#10;                &lt;/answer&gt;&#10;                &lt;answer&gt;&#10;                    &lt;guid&gt;303D21E3A3FC47FDA6B62A38C8E645D7&lt;/guid&gt;&#10;                    &lt;answertext&gt;Task Behavior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COLORTYPE" val="SCHEME"/>
  <p:tag name="LABELFORMAT" val="1"/>
  <p:tag name="NUMBERFORMAT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E6467113F8C9463CA2F0DBF873B36061&lt;/guid&gt;&#10;            &lt;repollguid&gt;72EB8ABF216548FEB8BE3B4AE4452A9C&lt;/repollguid&gt;&#10;            &lt;sourceid&gt;374F1F5BF5164A0B8B4ECC0AB243F8CD&lt;/sourceid&gt;&#10;            &lt;questiontext&gt;List 2-3 things that are similar OR different between the four leadership styles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NUMBERTODISPLAY" val="10"/>
  <p:tag name="PARTICIPANTDISPLAY" val="1"/>
  <p:tag name="DISPLAYPOINTSLESSTHANONE" val="False"/>
  <p:tag name="CORRECTONLY" val="False"/>
  <p:tag name="TYPE" val="ParticipantLeaderboardSlid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20"/>
  <p:tag name="SCORECALCULATION" val="1"/>
  <p:tag name="DISPLAYPOINTSLESSTHANONE" val="True"/>
  <p:tag name="PARTICIPANTDISPLAY" val="1"/>
  <p:tag name="CORRECTONLY" val="False"/>
  <p:tag name="TYPE" val="TeamLeaderboardSlid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CORRECTONLY" val="False"/>
  <p:tag name="DISPLAYPOINTSLESSTHANONE" val="False"/>
  <p:tag name="TYPE" val="TeamMVP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1"/>
  <p:tag name="NUMBERFORMAT" val="3"/>
  <p:tag name="COLORTYPE" val="SCHE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88A311A1F5D48339E09F3B8CA108346&lt;/guid&gt;&#10;        &lt;description /&gt;&#10;        &lt;date&gt;6/23/2015 10:32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7A735423B364B598CB3DC2775881BCD&lt;/guid&gt;&#10;            &lt;repollguid&gt;D3390477B33544619DCD7202A186417F&lt;/repollguid&gt;&#10;            &lt;sourceid&gt;10510CD4D97E46BAADF3925227287B65&lt;/sourceid&gt;&#10;            &lt;questiontext&gt;A leader's engagement in the supportive, two-way communication with his or her team members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Key Term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2BF56CAB9E7408395515249E0B9F372&lt;/guid&gt;&#10;                    &lt;answertext&gt;Situational Leadership&lt;/answertext&gt;&#10;                    &lt;valuetype&gt;-1&lt;/valuetype&gt;&#10;                &lt;/answer&gt;&#10;                &lt;answer&gt;&#10;                    &lt;guid&gt;E05FC83740AE460AB0A1E8CC705EAB3F&lt;/guid&gt;&#10;                    &lt;answertext&gt;Empathetic&lt;/answertext&gt;&#10;                    &lt;valuetype&gt;-1&lt;/valuetype&gt;&#10;                &lt;/answer&gt;&#10;                &lt;answer&gt;&#10;                    &lt;guid&gt;4F56315B275444ADAFDCD374EF8FFDFF&lt;/guid&gt;&#10;                    &lt;answertext&gt;Relationship Behavior&lt;/answertext&gt;&#10;                    &lt;valuetype&gt;1&lt;/valuetype&gt;&#10;                &lt;/answer&gt;&#10;                &lt;answer&gt;&#10;                    &lt;guid&gt;2EEF8203ACF3436483F4EA34E5EAAB2E&lt;/guid&gt;&#10;                    &lt;answertext&gt;Task Behavior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heme/theme1.xml><?xml version="1.0" encoding="utf-8"?>
<a:theme xmlns:a="http://schemas.openxmlformats.org/drawingml/2006/main" name="NJROTC Slide Template- FINAL PAM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JROTC Slide Template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NJROTC Slide Template- FINAL PAMx</Template>
  <TotalTime>11364</TotalTime>
  <Words>1726</Words>
  <Application>Microsoft Office PowerPoint</Application>
  <PresentationFormat>On-screen Show (4:3)</PresentationFormat>
  <Paragraphs>466</Paragraphs>
  <Slides>46</Slides>
  <Notes>12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Arial</vt:lpstr>
      <vt:lpstr>Calibri</vt:lpstr>
      <vt:lpstr>Calibri Light</vt:lpstr>
      <vt:lpstr>Wingdings</vt:lpstr>
      <vt:lpstr>Wingdings 2</vt:lpstr>
      <vt:lpstr>NJROTC Slide Template- FINAL PAMx</vt:lpstr>
      <vt:lpstr>NJROTC Slide Template- FINAL</vt:lpstr>
      <vt:lpstr>Custom Design</vt:lpstr>
      <vt:lpstr>1_Custom Design</vt:lpstr>
      <vt:lpstr>2_Custom Design</vt:lpstr>
      <vt:lpstr>3_Custom Design</vt:lpstr>
      <vt:lpstr>4_Custom Design</vt:lpstr>
      <vt:lpstr>TPC JROTC</vt:lpstr>
      <vt:lpstr>1_TPC JROTC</vt:lpstr>
      <vt:lpstr>Unit II – Leadership Skills</vt:lpstr>
      <vt:lpstr>PowerPoint Presentation</vt:lpstr>
      <vt:lpstr>PowerPoint Presentation</vt:lpstr>
      <vt:lpstr>Key Term Questions Slide Index</vt:lpstr>
      <vt:lpstr>Team Assignment</vt:lpstr>
      <vt:lpstr>A leadership model based on the concept that there is a no single best way to influence and lead people</vt:lpstr>
      <vt:lpstr>A leader's engagement in the supportive, two-way communication with his or her team members</vt:lpstr>
      <vt:lpstr>Having the ability to understand; being aware of, and sensitive to, the feelings, thoughts and experiences of others</vt:lpstr>
      <vt:lpstr>The leader's involvement in defining the duties and responsibilities of an individual or a group</vt:lpstr>
      <vt:lpstr>PowerPoint Presentation</vt:lpstr>
      <vt:lpstr>PowerPoint Presentation</vt:lpstr>
      <vt:lpstr>Describe the personality traits of a good leader.</vt:lpstr>
      <vt:lpstr>How would you rate your CURRENT ability as a leader?</vt:lpstr>
      <vt:lpstr>Leadership and management are essentially the same thing.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of the following Leadership Styles do you think most closely represents your natural style?</vt:lpstr>
      <vt:lpstr>You have accepted the leadership role of running a group of volunteers for an after-school reading program for elementary students.  The volunteers are high school students who seem unsure of their abilities and may need a lot of encouragement.    Which leadership style do you think you will need to adopt?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 a leader, you lead _____ and you manage _____.</vt:lpstr>
      <vt:lpstr>Your principal has asked you to organize a group of NJROTC cadets to pick up trash along a highway near your school next Saturday morning.  Nobody seems very excited about the job, so, as the leader, you should…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Having higher seniority or rank typically means the person has the specific experience or skill that is needed to complete a mission.  </vt:lpstr>
      <vt:lpstr>Exercise and nutrition are to good health as _________ and ________ are to good leadership abilities.</vt:lpstr>
      <vt:lpstr>List 2-3 things that are similar OR different between the four leadership styles.</vt:lpstr>
      <vt:lpstr>PowerPoint Presentation</vt:lpstr>
      <vt:lpstr>Leaderboard</vt:lpstr>
      <vt:lpstr>PowerPoint Presentation</vt:lpstr>
      <vt:lpstr>Team MVP</vt:lpstr>
      <vt:lpstr>Whiteboard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Citizenship and American Government</dc:title>
  <dc:creator>Pam</dc:creator>
  <cp:lastModifiedBy>Andy's New Dell</cp:lastModifiedBy>
  <cp:revision>729</cp:revision>
  <dcterms:created xsi:type="dcterms:W3CDTF">2013-10-17T03:56:20Z</dcterms:created>
  <dcterms:modified xsi:type="dcterms:W3CDTF">2015-09-10T22:47:37Z</dcterms:modified>
</cp:coreProperties>
</file>